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Montserrat"/>
      <p:regular r:id="rId15"/>
    </p:embeddedFont>
    <p:embeddedFont>
      <p:font typeface="Montserrat"/>
      <p:regular r:id="rId16"/>
    </p:embeddedFont>
    <p:embeddedFont>
      <p:font typeface="Montserrat"/>
      <p:regular r:id="rId17"/>
    </p:embeddedFont>
    <p:embeddedFont>
      <p:font typeface="Montserrat"/>
      <p:regular r:id="rId18"/>
    </p:embeddedFont>
    <p:embeddedFont>
      <p:font typeface="Heebo Light"/>
      <p:regular r:id="rId19"/>
    </p:embeddedFont>
    <p:embeddedFont>
      <p:font typeface="Heebo Light"/>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3-2.png>
</file>

<file path=ppt/media/image-3-3.png>
</file>

<file path=ppt/media/image-3-4.png>
</file>

<file path=ppt/media/image-4-1.png>
</file>

<file path=ppt/media/image-4-2.png>
</file>

<file path=ppt/media/image-4-3.png>
</file>

<file path=ppt/media/image-4-4.png>
</file>

<file path=ppt/media/image-4-5.png>
</file>

<file path=ppt/media/image-5-1.png>
</file>

<file path=ppt/media/image-6-1.png>
</file>

<file path=ppt/media/image-6-2.png>
</file>

<file path=ppt/media/image-6-3.png>
</file>

<file path=ppt/media/image-6-4.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48301"/>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Fingerprint Vehicle Starter: Secure &amp; Convenient Access</a:t>
            </a:r>
            <a:endParaRPr lang="en-US" sz="4450" dirty="0"/>
          </a:p>
        </p:txBody>
      </p:sp>
      <p:sp>
        <p:nvSpPr>
          <p:cNvPr id="4" name="Text 1"/>
          <p:cNvSpPr/>
          <p:nvPr/>
        </p:nvSpPr>
        <p:spPr>
          <a:xfrm>
            <a:off x="6280190" y="4114800"/>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Introducing the future of vehicle security. Our fingerprint vehicle starter offers biometric authentication for keyless entry and ignition, providing enhanced security, personalized settings, and a seamless user experience. Join us as we revolutionize vehicle access with cutting-edge biometric technology.</a:t>
            </a:r>
            <a:endParaRPr lang="en-US" sz="1750" dirty="0"/>
          </a:p>
        </p:txBody>
      </p:sp>
      <p:sp>
        <p:nvSpPr>
          <p:cNvPr id="5" name="Shape 2"/>
          <p:cNvSpPr/>
          <p:nvPr/>
        </p:nvSpPr>
        <p:spPr>
          <a:xfrm>
            <a:off x="6280190" y="6201370"/>
            <a:ext cx="362903" cy="362903"/>
          </a:xfrm>
          <a:prstGeom prst="roundRect">
            <a:avLst>
              <a:gd name="adj" fmla="val 25194296"/>
            </a:avLst>
          </a:prstGeom>
          <a:noFill/>
          <a:ln w="7620">
            <a:solidFill>
              <a:srgbClr val="4D4D51"/>
            </a:solidFill>
            <a:prstDash val="solid"/>
          </a:ln>
        </p:spPr>
      </p:sp>
      <p:pic>
        <p:nvPicPr>
          <p:cNvPr id="6" name="Image 1" descr="preencoded.png">    </p:cNvPr>
          <p:cNvPicPr>
            <a:picLocks noChangeAspect="1"/>
          </p:cNvPicPr>
          <p:nvPr/>
        </p:nvPicPr>
        <p:blipFill>
          <a:blip r:embed="rId2"/>
          <a:stretch>
            <a:fillRect/>
          </a:stretch>
        </p:blipFill>
        <p:spPr>
          <a:xfrm>
            <a:off x="6287810" y="6208990"/>
            <a:ext cx="347663" cy="347663"/>
          </a:xfrm>
          <a:prstGeom prst="rect">
            <a:avLst/>
          </a:prstGeom>
        </p:spPr>
      </p:pic>
      <p:sp>
        <p:nvSpPr>
          <p:cNvPr id="7" name="Text 3"/>
          <p:cNvSpPr/>
          <p:nvPr/>
        </p:nvSpPr>
        <p:spPr>
          <a:xfrm>
            <a:off x="6756440" y="6184463"/>
            <a:ext cx="2954655" cy="396835"/>
          </a:xfrm>
          <a:prstGeom prst="rect">
            <a:avLst/>
          </a:prstGeom>
          <a:noFill/>
          <a:ln/>
        </p:spPr>
        <p:txBody>
          <a:bodyPr wrap="none" lIns="0" tIns="0" rIns="0" bIns="0" rtlCol="0" anchor="t"/>
          <a:lstStyle/>
          <a:p>
            <a:pPr algn="l" indent="0" marL="0">
              <a:lnSpc>
                <a:spcPts val="3100"/>
              </a:lnSpc>
              <a:buNone/>
            </a:pPr>
            <a:r>
              <a:rPr lang="en-US" sz="2200" b="1" dirty="0">
                <a:solidFill>
                  <a:srgbClr val="DCD7E5"/>
                </a:solidFill>
                <a:latin typeface="Heebo Bold" pitchFamily="34" charset="0"/>
                <a:ea typeface="Heebo Bold" pitchFamily="34" charset="-122"/>
                <a:cs typeface="Heebo Bold" pitchFamily="34" charset="-120"/>
              </a:rPr>
              <a:t>by Navaneethakumar V</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5607"/>
            <a:ext cx="11273195" cy="708779"/>
          </a:xfrm>
          <a:prstGeom prst="rect">
            <a:avLst/>
          </a:prstGeom>
          <a:noFill/>
          <a:ln/>
        </p:spPr>
        <p:txBody>
          <a:bodyPr wrap="non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Traditional Vehicle Security Weaknesses</a:t>
            </a:r>
            <a:endParaRPr lang="en-US" sz="4450" dirty="0"/>
          </a:p>
        </p:txBody>
      </p:sp>
      <p:sp>
        <p:nvSpPr>
          <p:cNvPr id="3" name="Text 1"/>
          <p:cNvSpPr/>
          <p:nvPr/>
        </p:nvSpPr>
        <p:spPr>
          <a:xfrm>
            <a:off x="793790" y="327136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Rising Threats</a:t>
            </a:r>
            <a:endParaRPr lang="en-US" sz="2200" dirty="0"/>
          </a:p>
        </p:txBody>
      </p:sp>
      <p:sp>
        <p:nvSpPr>
          <p:cNvPr id="4" name="Text 2"/>
          <p:cNvSpPr/>
          <p:nvPr/>
        </p:nvSpPr>
        <p:spPr>
          <a:xfrm>
            <a:off x="793790" y="3852505"/>
            <a:ext cx="6244709" cy="1814513"/>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Key theft and fob hacking are on the rise, with a </a:t>
            </a:r>
            <a:pPr algn="l" indent="0" marL="0">
              <a:lnSpc>
                <a:spcPts val="2850"/>
              </a:lnSpc>
              <a:buNone/>
            </a:pPr>
            <a:r>
              <a:rPr lang="en-US" sz="1750" b="1" dirty="0">
                <a:solidFill>
                  <a:srgbClr val="DCD7E5"/>
                </a:solidFill>
                <a:latin typeface="Heebo Light" pitchFamily="34" charset="0"/>
                <a:ea typeface="Heebo Light" pitchFamily="34" charset="-122"/>
                <a:cs typeface="Heebo Light" pitchFamily="34" charset="-120"/>
              </a:rPr>
              <a:t>15% increase YoY</a:t>
            </a:r>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 Traditional keys are easily duplicated or lost, leading to security vulnerabilities and potential vehicle theft. The cost of replacing stolen keys can range from </a:t>
            </a:r>
            <a:pPr algn="l" indent="0" marL="0">
              <a:lnSpc>
                <a:spcPts val="2850"/>
              </a:lnSpc>
              <a:buNone/>
            </a:pPr>
            <a:r>
              <a:rPr lang="en-US" sz="1750" b="1" dirty="0">
                <a:solidFill>
                  <a:srgbClr val="DCD7E5"/>
                </a:solidFill>
                <a:latin typeface="Heebo Light" pitchFamily="34" charset="0"/>
                <a:ea typeface="Heebo Light" pitchFamily="34" charset="-122"/>
                <a:cs typeface="Heebo Light" pitchFamily="34" charset="-120"/>
              </a:rPr>
              <a:t>$200 to $800</a:t>
            </a:r>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 on average, creating a financial burden for vehicle owners.</a:t>
            </a:r>
            <a:endParaRPr lang="en-US" sz="1750" dirty="0"/>
          </a:p>
        </p:txBody>
      </p:sp>
      <p:sp>
        <p:nvSpPr>
          <p:cNvPr id="5" name="Text 3"/>
          <p:cNvSpPr/>
          <p:nvPr/>
        </p:nvSpPr>
        <p:spPr>
          <a:xfrm>
            <a:off x="7599521" y="3271361"/>
            <a:ext cx="3266718" cy="354330"/>
          </a:xfrm>
          <a:prstGeom prst="rect">
            <a:avLst/>
          </a:prstGeom>
          <a:noFill/>
          <a:ln/>
        </p:spPr>
        <p:txBody>
          <a:bodyPr wrap="none" lIns="0" tIns="0" rIns="0" bIns="0" rtlCol="0" anchor="t"/>
          <a:lstStyle/>
          <a:p>
            <a:pPr algn="l"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Lack of Personalization</a:t>
            </a:r>
            <a:endParaRPr lang="en-US" sz="2200" dirty="0"/>
          </a:p>
        </p:txBody>
      </p:sp>
      <p:sp>
        <p:nvSpPr>
          <p:cNvPr id="6" name="Text 4"/>
          <p:cNvSpPr/>
          <p:nvPr/>
        </p:nvSpPr>
        <p:spPr>
          <a:xfrm>
            <a:off x="7599521" y="3852505"/>
            <a:ext cx="6244709" cy="217741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Traditional systems lack personalization in vehicle settings for multiple drivers. This results in a less convenient driving experience as each driver must manually adjust seat, mirror, and radio preferences every time they use the vehicle. This absence of personalized settings leads to inefficiency and driver dissatisfaction.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546396"/>
            <a:ext cx="9473089" cy="708779"/>
          </a:xfrm>
          <a:prstGeom prst="rect">
            <a:avLst/>
          </a:prstGeom>
          <a:noFill/>
          <a:ln/>
        </p:spPr>
        <p:txBody>
          <a:bodyPr wrap="non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Biometric Authentication System</a:t>
            </a:r>
            <a:endParaRPr lang="en-US" sz="4450" dirty="0"/>
          </a:p>
        </p:txBody>
      </p:sp>
      <p:sp>
        <p:nvSpPr>
          <p:cNvPr id="4" name="Shape 1"/>
          <p:cNvSpPr/>
          <p:nvPr/>
        </p:nvSpPr>
        <p:spPr>
          <a:xfrm>
            <a:off x="793790" y="4850487"/>
            <a:ext cx="510302" cy="510302"/>
          </a:xfrm>
          <a:prstGeom prst="roundRect">
            <a:avLst>
              <a:gd name="adj" fmla="val 18669"/>
            </a:avLst>
          </a:prstGeom>
          <a:solidFill>
            <a:srgbClr val="31136C"/>
          </a:solidFill>
          <a:ln w="7620">
            <a:solidFill>
              <a:srgbClr val="4A2C85"/>
            </a:solidFill>
            <a:prstDash val="solid"/>
          </a:ln>
        </p:spPr>
      </p:sp>
      <p:pic>
        <p:nvPicPr>
          <p:cNvPr id="5" name="Image 1" descr="preencoded.png">    </p:cNvPr>
          <p:cNvPicPr>
            <a:picLocks noChangeAspect="1"/>
          </p:cNvPicPr>
          <p:nvPr/>
        </p:nvPicPr>
        <p:blipFill>
          <a:blip r:embed="rId2"/>
          <a:stretch>
            <a:fillRect/>
          </a:stretch>
        </p:blipFill>
        <p:spPr>
          <a:xfrm>
            <a:off x="878860" y="4892993"/>
            <a:ext cx="340162" cy="425291"/>
          </a:xfrm>
          <a:prstGeom prst="rect">
            <a:avLst/>
          </a:prstGeom>
        </p:spPr>
      </p:pic>
      <p:sp>
        <p:nvSpPr>
          <p:cNvPr id="6" name="Text 2"/>
          <p:cNvSpPr/>
          <p:nvPr/>
        </p:nvSpPr>
        <p:spPr>
          <a:xfrm>
            <a:off x="1530906" y="485048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Integrated Scanner</a:t>
            </a:r>
            <a:endParaRPr lang="en-US" sz="2200" dirty="0"/>
          </a:p>
        </p:txBody>
      </p:sp>
      <p:sp>
        <p:nvSpPr>
          <p:cNvPr id="7" name="Text 3"/>
          <p:cNvSpPr/>
          <p:nvPr/>
        </p:nvSpPr>
        <p:spPr>
          <a:xfrm>
            <a:off x="1530906" y="5340906"/>
            <a:ext cx="3459242" cy="217741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Integrated fingerprint scanner on the door handle and ignition button for seamless access. High-resolution sensor with </a:t>
            </a:r>
            <a:pPr algn="l" indent="0" marL="0">
              <a:lnSpc>
                <a:spcPts val="2850"/>
              </a:lnSpc>
              <a:buNone/>
            </a:pPr>
            <a:r>
              <a:rPr lang="en-US" sz="1750" b="1" dirty="0">
                <a:solidFill>
                  <a:srgbClr val="DCD7E5"/>
                </a:solidFill>
                <a:latin typeface="Heebo Light" pitchFamily="34" charset="0"/>
                <a:ea typeface="Heebo Light" pitchFamily="34" charset="-122"/>
                <a:cs typeface="Heebo Light" pitchFamily="34" charset="-120"/>
              </a:rPr>
              <a:t>&lt;0.5% False Acceptance Rate (FAR)</a:t>
            </a:r>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 ensures accurate authentication.</a:t>
            </a:r>
            <a:endParaRPr lang="en-US" sz="1750" dirty="0"/>
          </a:p>
        </p:txBody>
      </p:sp>
      <p:sp>
        <p:nvSpPr>
          <p:cNvPr id="8" name="Shape 4"/>
          <p:cNvSpPr/>
          <p:nvPr/>
        </p:nvSpPr>
        <p:spPr>
          <a:xfrm>
            <a:off x="5216962" y="4850487"/>
            <a:ext cx="510302" cy="510302"/>
          </a:xfrm>
          <a:prstGeom prst="roundRect">
            <a:avLst>
              <a:gd name="adj" fmla="val 18669"/>
            </a:avLst>
          </a:prstGeom>
          <a:solidFill>
            <a:srgbClr val="31136C"/>
          </a:solidFill>
          <a:ln w="7620">
            <a:solidFill>
              <a:srgbClr val="4A2C85"/>
            </a:solidFill>
            <a:prstDash val="solid"/>
          </a:ln>
        </p:spPr>
      </p:sp>
      <p:pic>
        <p:nvPicPr>
          <p:cNvPr id="9" name="Image 2" descr="preencoded.png">    </p:cNvPr>
          <p:cNvPicPr>
            <a:picLocks noChangeAspect="1"/>
          </p:cNvPicPr>
          <p:nvPr/>
        </p:nvPicPr>
        <p:blipFill>
          <a:blip r:embed="rId3"/>
          <a:stretch>
            <a:fillRect/>
          </a:stretch>
        </p:blipFill>
        <p:spPr>
          <a:xfrm>
            <a:off x="5302032" y="4892993"/>
            <a:ext cx="340162" cy="425291"/>
          </a:xfrm>
          <a:prstGeom prst="rect">
            <a:avLst/>
          </a:prstGeom>
        </p:spPr>
      </p:pic>
      <p:sp>
        <p:nvSpPr>
          <p:cNvPr id="10" name="Text 5"/>
          <p:cNvSpPr/>
          <p:nvPr/>
        </p:nvSpPr>
        <p:spPr>
          <a:xfrm>
            <a:off x="5954078" y="485048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User Profiles</a:t>
            </a:r>
            <a:endParaRPr lang="en-US" sz="2200" dirty="0"/>
          </a:p>
        </p:txBody>
      </p:sp>
      <p:sp>
        <p:nvSpPr>
          <p:cNvPr id="11" name="Text 6"/>
          <p:cNvSpPr/>
          <p:nvPr/>
        </p:nvSpPr>
        <p:spPr>
          <a:xfrm>
            <a:off x="5954078" y="5340906"/>
            <a:ext cx="3459242" cy="217741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Stores up to </a:t>
            </a:r>
            <a:pPr algn="l" indent="0" marL="0">
              <a:lnSpc>
                <a:spcPts val="2850"/>
              </a:lnSpc>
              <a:buNone/>
            </a:pPr>
            <a:r>
              <a:rPr lang="en-US" sz="1750" b="1" dirty="0">
                <a:solidFill>
                  <a:srgbClr val="DCD7E5"/>
                </a:solidFill>
                <a:latin typeface="Heebo Light" pitchFamily="34" charset="0"/>
                <a:ea typeface="Heebo Light" pitchFamily="34" charset="-122"/>
                <a:cs typeface="Heebo Light" pitchFamily="34" charset="-120"/>
              </a:rPr>
              <a:t>10 fingerprints</a:t>
            </a:r>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 per vehicle user profile, enabling personalized settings for multiple drivers. Encryption: </a:t>
            </a:r>
            <a:pPr algn="l" indent="0" marL="0">
              <a:lnSpc>
                <a:spcPts val="2850"/>
              </a:lnSpc>
              <a:buNone/>
            </a:pPr>
            <a:r>
              <a:rPr lang="en-US" sz="1750" b="1" dirty="0">
                <a:solidFill>
                  <a:srgbClr val="DCD7E5"/>
                </a:solidFill>
                <a:latin typeface="Heebo Light" pitchFamily="34" charset="0"/>
                <a:ea typeface="Heebo Light" pitchFamily="34" charset="-122"/>
                <a:cs typeface="Heebo Light" pitchFamily="34" charset="-120"/>
              </a:rPr>
              <a:t>AES-256 bit</a:t>
            </a:r>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 encryption for biometric data protects user information.</a:t>
            </a:r>
            <a:endParaRPr lang="en-US" sz="1750" dirty="0"/>
          </a:p>
        </p:txBody>
      </p:sp>
      <p:sp>
        <p:nvSpPr>
          <p:cNvPr id="12" name="Shape 7"/>
          <p:cNvSpPr/>
          <p:nvPr/>
        </p:nvSpPr>
        <p:spPr>
          <a:xfrm>
            <a:off x="9640133" y="4850487"/>
            <a:ext cx="510302" cy="510302"/>
          </a:xfrm>
          <a:prstGeom prst="roundRect">
            <a:avLst>
              <a:gd name="adj" fmla="val 18669"/>
            </a:avLst>
          </a:prstGeom>
          <a:solidFill>
            <a:srgbClr val="31136C"/>
          </a:solidFill>
          <a:ln w="7620">
            <a:solidFill>
              <a:srgbClr val="4A2C85"/>
            </a:solidFill>
            <a:prstDash val="solid"/>
          </a:ln>
        </p:spPr>
      </p:sp>
      <p:pic>
        <p:nvPicPr>
          <p:cNvPr id="13" name="Image 3" descr="preencoded.png">    </p:cNvPr>
          <p:cNvPicPr>
            <a:picLocks noChangeAspect="1"/>
          </p:cNvPicPr>
          <p:nvPr/>
        </p:nvPicPr>
        <p:blipFill>
          <a:blip r:embed="rId4"/>
          <a:stretch>
            <a:fillRect/>
          </a:stretch>
        </p:blipFill>
        <p:spPr>
          <a:xfrm>
            <a:off x="9725204" y="4892993"/>
            <a:ext cx="340162" cy="425291"/>
          </a:xfrm>
          <a:prstGeom prst="rect">
            <a:avLst/>
          </a:prstGeom>
        </p:spPr>
      </p:pic>
      <p:sp>
        <p:nvSpPr>
          <p:cNvPr id="14" name="Text 8"/>
          <p:cNvSpPr/>
          <p:nvPr/>
        </p:nvSpPr>
        <p:spPr>
          <a:xfrm>
            <a:off x="10377249" y="485048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Anti-Spoofing</a:t>
            </a:r>
            <a:endParaRPr lang="en-US" sz="2200" dirty="0"/>
          </a:p>
        </p:txBody>
      </p:sp>
      <p:sp>
        <p:nvSpPr>
          <p:cNvPr id="15" name="Text 9"/>
          <p:cNvSpPr/>
          <p:nvPr/>
        </p:nvSpPr>
        <p:spPr>
          <a:xfrm>
            <a:off x="10377249" y="5340906"/>
            <a:ext cx="3459242" cy="2177415"/>
          </a:xfrm>
          <a:prstGeom prst="rect">
            <a:avLst/>
          </a:prstGeom>
          <a:noFill/>
          <a:ln/>
        </p:spPr>
        <p:txBody>
          <a:bodyPr wrap="square" lIns="0" tIns="0" rIns="0" bIns="0" rtlCol="0" anchor="t"/>
          <a:lstStyle/>
          <a:p>
            <a:pPr algn="l" indent="0" marL="0">
              <a:lnSpc>
                <a:spcPts val="2850"/>
              </a:lnSpc>
              <a:buNone/>
            </a:pPr>
            <a:r>
              <a:rPr lang="en-US" sz="1750" b="1" dirty="0">
                <a:solidFill>
                  <a:srgbClr val="DCD7E5"/>
                </a:solidFill>
                <a:latin typeface="Heebo Light" pitchFamily="34" charset="0"/>
                <a:ea typeface="Heebo Light" pitchFamily="34" charset="-122"/>
                <a:cs typeface="Heebo Light" pitchFamily="34" charset="-120"/>
              </a:rPr>
              <a:t>Liveness detection</a:t>
            </a:r>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 prevents fake fingerprints, adding an extra layer of security against unauthorized access. Enhanced security measures to safeguard against potential threats.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019657"/>
          </a:xfrm>
          <a:prstGeom prst="rect">
            <a:avLst/>
          </a:prstGeom>
        </p:spPr>
      </p:pic>
      <p:sp>
        <p:nvSpPr>
          <p:cNvPr id="3" name="Text 0"/>
          <p:cNvSpPr/>
          <p:nvPr/>
        </p:nvSpPr>
        <p:spPr>
          <a:xfrm>
            <a:off x="565428" y="2463879"/>
            <a:ext cx="7000994" cy="504944"/>
          </a:xfrm>
          <a:prstGeom prst="rect">
            <a:avLst/>
          </a:prstGeom>
          <a:noFill/>
          <a:ln/>
        </p:spPr>
        <p:txBody>
          <a:bodyPr wrap="none" lIns="0" tIns="0" rIns="0" bIns="0" rtlCol="0" anchor="t"/>
          <a:lstStyle/>
          <a:p>
            <a:pPr algn="l" indent="0" marL="0">
              <a:lnSpc>
                <a:spcPts val="3950"/>
              </a:lnSpc>
              <a:buNone/>
            </a:pPr>
            <a:r>
              <a:rPr lang="en-US" sz="3150" dirty="0">
                <a:solidFill>
                  <a:srgbClr val="F2F0F4"/>
                </a:solidFill>
                <a:latin typeface="Montserrat" pitchFamily="34" charset="0"/>
                <a:ea typeface="Montserrat" pitchFamily="34" charset="-122"/>
                <a:cs typeface="Montserrat" pitchFamily="34" charset="-120"/>
              </a:rPr>
              <a:t>System Architecture: How It Works</a:t>
            </a:r>
            <a:endParaRPr lang="en-US" sz="3150" dirty="0"/>
          </a:p>
        </p:txBody>
      </p:sp>
      <p:pic>
        <p:nvPicPr>
          <p:cNvPr id="4" name="Image 1" descr="preencoded.png">    </p:cNvPr>
          <p:cNvPicPr>
            <a:picLocks noChangeAspect="1"/>
          </p:cNvPicPr>
          <p:nvPr/>
        </p:nvPicPr>
        <p:blipFill>
          <a:blip r:embed="rId2"/>
          <a:stretch>
            <a:fillRect/>
          </a:stretch>
        </p:blipFill>
        <p:spPr>
          <a:xfrm>
            <a:off x="565428" y="3211116"/>
            <a:ext cx="807839" cy="969407"/>
          </a:xfrm>
          <a:prstGeom prst="rect">
            <a:avLst/>
          </a:prstGeom>
        </p:spPr>
      </p:pic>
      <p:sp>
        <p:nvSpPr>
          <p:cNvPr id="5" name="Text 1"/>
          <p:cNvSpPr/>
          <p:nvPr/>
        </p:nvSpPr>
        <p:spPr>
          <a:xfrm>
            <a:off x="1615559" y="3372683"/>
            <a:ext cx="2710339" cy="252413"/>
          </a:xfrm>
          <a:prstGeom prst="rect">
            <a:avLst/>
          </a:prstGeom>
          <a:noFill/>
          <a:ln/>
        </p:spPr>
        <p:txBody>
          <a:bodyPr wrap="none" lIns="0" tIns="0" rIns="0" bIns="0" rtlCol="0" anchor="t"/>
          <a:lstStyle/>
          <a:p>
            <a:pPr algn="l" indent="0" marL="0">
              <a:lnSpc>
                <a:spcPts val="1950"/>
              </a:lnSpc>
              <a:buNone/>
            </a:pPr>
            <a:r>
              <a:rPr lang="en-US" sz="1550" dirty="0">
                <a:solidFill>
                  <a:srgbClr val="DCD7E5"/>
                </a:solidFill>
                <a:latin typeface="Montserrat" pitchFamily="34" charset="0"/>
                <a:ea typeface="Montserrat" pitchFamily="34" charset="-122"/>
                <a:cs typeface="Montserrat" pitchFamily="34" charset="-120"/>
              </a:rPr>
              <a:t>Fingerprint Sensor Module</a:t>
            </a:r>
            <a:endParaRPr lang="en-US" sz="1550" dirty="0"/>
          </a:p>
        </p:txBody>
      </p:sp>
      <p:sp>
        <p:nvSpPr>
          <p:cNvPr id="6" name="Text 2"/>
          <p:cNvSpPr/>
          <p:nvPr/>
        </p:nvSpPr>
        <p:spPr>
          <a:xfrm>
            <a:off x="1615559" y="3722013"/>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DCD7E5"/>
                </a:solidFill>
                <a:latin typeface="Heebo Light" pitchFamily="34" charset="0"/>
                <a:ea typeface="Heebo Light" pitchFamily="34" charset="-122"/>
                <a:cs typeface="Heebo Light" pitchFamily="34" charset="-120"/>
              </a:rPr>
              <a:t>Captures and verifies fingerprint data.</a:t>
            </a:r>
            <a:endParaRPr lang="en-US" sz="1250" dirty="0"/>
          </a:p>
        </p:txBody>
      </p:sp>
      <p:pic>
        <p:nvPicPr>
          <p:cNvPr id="7" name="Image 2" descr="preencoded.png">    </p:cNvPr>
          <p:cNvPicPr>
            <a:picLocks noChangeAspect="1"/>
          </p:cNvPicPr>
          <p:nvPr/>
        </p:nvPicPr>
        <p:blipFill>
          <a:blip r:embed="rId3"/>
          <a:stretch>
            <a:fillRect/>
          </a:stretch>
        </p:blipFill>
        <p:spPr>
          <a:xfrm>
            <a:off x="565428" y="4180523"/>
            <a:ext cx="807839" cy="969407"/>
          </a:xfrm>
          <a:prstGeom prst="rect">
            <a:avLst/>
          </a:prstGeom>
        </p:spPr>
      </p:pic>
      <p:sp>
        <p:nvSpPr>
          <p:cNvPr id="8" name="Text 3"/>
          <p:cNvSpPr/>
          <p:nvPr/>
        </p:nvSpPr>
        <p:spPr>
          <a:xfrm>
            <a:off x="1615559" y="4342090"/>
            <a:ext cx="2288143" cy="252413"/>
          </a:xfrm>
          <a:prstGeom prst="rect">
            <a:avLst/>
          </a:prstGeom>
          <a:noFill/>
          <a:ln/>
        </p:spPr>
        <p:txBody>
          <a:bodyPr wrap="none" lIns="0" tIns="0" rIns="0" bIns="0" rtlCol="0" anchor="t"/>
          <a:lstStyle/>
          <a:p>
            <a:pPr algn="l" indent="0" marL="0">
              <a:lnSpc>
                <a:spcPts val="1950"/>
              </a:lnSpc>
              <a:buNone/>
            </a:pPr>
            <a:r>
              <a:rPr lang="en-US" sz="1550" dirty="0">
                <a:solidFill>
                  <a:srgbClr val="DCD7E5"/>
                </a:solidFill>
                <a:latin typeface="Montserrat" pitchFamily="34" charset="0"/>
                <a:ea typeface="Montserrat" pitchFamily="34" charset="-122"/>
                <a:cs typeface="Montserrat" pitchFamily="34" charset="-120"/>
              </a:rPr>
              <a:t>Secure Microcontroller</a:t>
            </a:r>
            <a:endParaRPr lang="en-US" sz="1550" dirty="0"/>
          </a:p>
        </p:txBody>
      </p:sp>
      <p:sp>
        <p:nvSpPr>
          <p:cNvPr id="9" name="Text 4"/>
          <p:cNvSpPr/>
          <p:nvPr/>
        </p:nvSpPr>
        <p:spPr>
          <a:xfrm>
            <a:off x="1615559" y="4691420"/>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DCD7E5"/>
                </a:solidFill>
                <a:latin typeface="Heebo Light" pitchFamily="34" charset="0"/>
                <a:ea typeface="Heebo Light" pitchFamily="34" charset="-122"/>
                <a:cs typeface="Heebo Light" pitchFamily="34" charset="-120"/>
              </a:rPr>
              <a:t>Processes biometric data and manages access control.</a:t>
            </a:r>
            <a:endParaRPr lang="en-US" sz="1250" dirty="0"/>
          </a:p>
        </p:txBody>
      </p:sp>
      <p:pic>
        <p:nvPicPr>
          <p:cNvPr id="10" name="Image 3" descr="preencoded.png">    </p:cNvPr>
          <p:cNvPicPr>
            <a:picLocks noChangeAspect="1"/>
          </p:cNvPicPr>
          <p:nvPr/>
        </p:nvPicPr>
        <p:blipFill>
          <a:blip r:embed="rId4"/>
          <a:stretch>
            <a:fillRect/>
          </a:stretch>
        </p:blipFill>
        <p:spPr>
          <a:xfrm>
            <a:off x="565428" y="5149929"/>
            <a:ext cx="807839" cy="969407"/>
          </a:xfrm>
          <a:prstGeom prst="rect">
            <a:avLst/>
          </a:prstGeom>
        </p:spPr>
      </p:pic>
      <p:sp>
        <p:nvSpPr>
          <p:cNvPr id="11" name="Text 5"/>
          <p:cNvSpPr/>
          <p:nvPr/>
        </p:nvSpPr>
        <p:spPr>
          <a:xfrm>
            <a:off x="1615559" y="5311497"/>
            <a:ext cx="2961561" cy="252413"/>
          </a:xfrm>
          <a:prstGeom prst="rect">
            <a:avLst/>
          </a:prstGeom>
          <a:noFill/>
          <a:ln/>
        </p:spPr>
        <p:txBody>
          <a:bodyPr wrap="none" lIns="0" tIns="0" rIns="0" bIns="0" rtlCol="0" anchor="t"/>
          <a:lstStyle/>
          <a:p>
            <a:pPr algn="l" indent="0" marL="0">
              <a:lnSpc>
                <a:spcPts val="1950"/>
              </a:lnSpc>
              <a:buNone/>
            </a:pPr>
            <a:r>
              <a:rPr lang="en-US" sz="1550" dirty="0">
                <a:solidFill>
                  <a:srgbClr val="DCD7E5"/>
                </a:solidFill>
                <a:latin typeface="Montserrat" pitchFamily="34" charset="0"/>
                <a:ea typeface="Montserrat" pitchFamily="34" charset="-122"/>
                <a:cs typeface="Montserrat" pitchFamily="34" charset="-120"/>
              </a:rPr>
              <a:t>Vehicle Control Unit Interface</a:t>
            </a:r>
            <a:endParaRPr lang="en-US" sz="1550" dirty="0"/>
          </a:p>
        </p:txBody>
      </p:sp>
      <p:sp>
        <p:nvSpPr>
          <p:cNvPr id="12" name="Text 6"/>
          <p:cNvSpPr/>
          <p:nvPr/>
        </p:nvSpPr>
        <p:spPr>
          <a:xfrm>
            <a:off x="1615559" y="5660827"/>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DCD7E5"/>
                </a:solidFill>
                <a:latin typeface="Heebo Light" pitchFamily="34" charset="0"/>
                <a:ea typeface="Heebo Light" pitchFamily="34" charset="-122"/>
                <a:cs typeface="Heebo Light" pitchFamily="34" charset="-120"/>
              </a:rPr>
              <a:t>Communicates with the car's ECU for seamless integration.</a:t>
            </a:r>
            <a:endParaRPr lang="en-US" sz="1250" dirty="0"/>
          </a:p>
        </p:txBody>
      </p:sp>
      <p:pic>
        <p:nvPicPr>
          <p:cNvPr id="13" name="Image 4" descr="preencoded.png">    </p:cNvPr>
          <p:cNvPicPr>
            <a:picLocks noChangeAspect="1"/>
          </p:cNvPicPr>
          <p:nvPr/>
        </p:nvPicPr>
        <p:blipFill>
          <a:blip r:embed="rId5"/>
          <a:stretch>
            <a:fillRect/>
          </a:stretch>
        </p:blipFill>
        <p:spPr>
          <a:xfrm>
            <a:off x="565428" y="6119336"/>
            <a:ext cx="807839" cy="969407"/>
          </a:xfrm>
          <a:prstGeom prst="rect">
            <a:avLst/>
          </a:prstGeom>
        </p:spPr>
      </p:pic>
      <p:sp>
        <p:nvSpPr>
          <p:cNvPr id="14" name="Text 7"/>
          <p:cNvSpPr/>
          <p:nvPr/>
        </p:nvSpPr>
        <p:spPr>
          <a:xfrm>
            <a:off x="1615559" y="6280904"/>
            <a:ext cx="2695218" cy="252413"/>
          </a:xfrm>
          <a:prstGeom prst="rect">
            <a:avLst/>
          </a:prstGeom>
          <a:noFill/>
          <a:ln/>
        </p:spPr>
        <p:txBody>
          <a:bodyPr wrap="none" lIns="0" tIns="0" rIns="0" bIns="0" rtlCol="0" anchor="t"/>
          <a:lstStyle/>
          <a:p>
            <a:pPr algn="l" indent="0" marL="0">
              <a:lnSpc>
                <a:spcPts val="1950"/>
              </a:lnSpc>
              <a:buNone/>
            </a:pPr>
            <a:r>
              <a:rPr lang="en-US" sz="1550" dirty="0">
                <a:solidFill>
                  <a:srgbClr val="DCD7E5"/>
                </a:solidFill>
                <a:latin typeface="Montserrat" pitchFamily="34" charset="0"/>
                <a:ea typeface="Montserrat" pitchFamily="34" charset="-122"/>
                <a:cs typeface="Montserrat" pitchFamily="34" charset="-120"/>
              </a:rPr>
              <a:t>User Management System</a:t>
            </a:r>
            <a:endParaRPr lang="en-US" sz="1550" dirty="0"/>
          </a:p>
        </p:txBody>
      </p:sp>
      <p:sp>
        <p:nvSpPr>
          <p:cNvPr id="15" name="Text 8"/>
          <p:cNvSpPr/>
          <p:nvPr/>
        </p:nvSpPr>
        <p:spPr>
          <a:xfrm>
            <a:off x="1615559" y="6630233"/>
            <a:ext cx="12449413" cy="258485"/>
          </a:xfrm>
          <a:prstGeom prst="rect">
            <a:avLst/>
          </a:prstGeom>
          <a:noFill/>
          <a:ln/>
        </p:spPr>
        <p:txBody>
          <a:bodyPr wrap="none" lIns="0" tIns="0" rIns="0" bIns="0" rtlCol="0" anchor="t"/>
          <a:lstStyle/>
          <a:p>
            <a:pPr algn="l" indent="0" marL="0">
              <a:lnSpc>
                <a:spcPts val="2000"/>
              </a:lnSpc>
              <a:buNone/>
            </a:pPr>
            <a:r>
              <a:rPr lang="en-US" sz="1250" dirty="0">
                <a:solidFill>
                  <a:srgbClr val="DCD7E5"/>
                </a:solidFill>
                <a:latin typeface="Heebo Light" pitchFamily="34" charset="0"/>
                <a:ea typeface="Heebo Light" pitchFamily="34" charset="-122"/>
                <a:cs typeface="Heebo Light" pitchFamily="34" charset="-120"/>
              </a:rPr>
              <a:t>Stores user profiles and settings securely.</a:t>
            </a:r>
            <a:endParaRPr lang="en-US" sz="1250" dirty="0"/>
          </a:p>
        </p:txBody>
      </p:sp>
      <p:sp>
        <p:nvSpPr>
          <p:cNvPr id="16" name="Text 9"/>
          <p:cNvSpPr/>
          <p:nvPr/>
        </p:nvSpPr>
        <p:spPr>
          <a:xfrm>
            <a:off x="565428" y="7270433"/>
            <a:ext cx="13499544" cy="516969"/>
          </a:xfrm>
          <a:prstGeom prst="rect">
            <a:avLst/>
          </a:prstGeom>
          <a:noFill/>
          <a:ln/>
        </p:spPr>
        <p:txBody>
          <a:bodyPr wrap="square" lIns="0" tIns="0" rIns="0" bIns="0" rtlCol="0" anchor="t"/>
          <a:lstStyle/>
          <a:p>
            <a:pPr algn="l" indent="0" marL="0">
              <a:lnSpc>
                <a:spcPts val="2000"/>
              </a:lnSpc>
              <a:buNone/>
            </a:pPr>
            <a:r>
              <a:rPr lang="en-US" sz="1250" dirty="0">
                <a:solidFill>
                  <a:srgbClr val="DCD7E5"/>
                </a:solidFill>
                <a:latin typeface="Heebo Light" pitchFamily="34" charset="0"/>
                <a:ea typeface="Heebo Light" pitchFamily="34" charset="-122"/>
                <a:cs typeface="Heebo Light" pitchFamily="34" charset="-120"/>
              </a:rPr>
              <a:t>The system architecture consists of the Fingerprint Sensor Module, Secure Microcontroller, Vehicle Control Unit Interface, and User Management System. Power consumption is </a:t>
            </a:r>
            <a:pPr algn="l" indent="0" marL="0">
              <a:lnSpc>
                <a:spcPts val="2000"/>
              </a:lnSpc>
              <a:buNone/>
            </a:pPr>
            <a:r>
              <a:rPr lang="en-US" sz="1250" b="1" dirty="0">
                <a:solidFill>
                  <a:srgbClr val="DCD7E5"/>
                </a:solidFill>
                <a:latin typeface="Heebo Light" pitchFamily="34" charset="0"/>
                <a:ea typeface="Heebo Light" pitchFamily="34" charset="-122"/>
                <a:cs typeface="Heebo Light" pitchFamily="34" charset="-120"/>
              </a:rPr>
              <a:t>&lt;50mA</a:t>
            </a:r>
            <a:pPr algn="l" indent="0" marL="0">
              <a:lnSpc>
                <a:spcPts val="2000"/>
              </a:lnSpc>
              <a:buNone/>
            </a:pPr>
            <a:r>
              <a:rPr lang="en-US" sz="1250" dirty="0">
                <a:solidFill>
                  <a:srgbClr val="DCD7E5"/>
                </a:solidFill>
                <a:latin typeface="Heebo Light" pitchFamily="34" charset="0"/>
                <a:ea typeface="Heebo Light" pitchFamily="34" charset="-122"/>
                <a:cs typeface="Heebo Light" pitchFamily="34" charset="-120"/>
              </a:rPr>
              <a:t> in standby mode and </a:t>
            </a:r>
            <a:pPr algn="l" indent="0" marL="0">
              <a:lnSpc>
                <a:spcPts val="2000"/>
              </a:lnSpc>
              <a:buNone/>
            </a:pPr>
            <a:r>
              <a:rPr lang="en-US" sz="1250" b="1" dirty="0">
                <a:solidFill>
                  <a:srgbClr val="DCD7E5"/>
                </a:solidFill>
                <a:latin typeface="Heebo Light" pitchFamily="34" charset="0"/>
                <a:ea typeface="Heebo Light" pitchFamily="34" charset="-122"/>
                <a:cs typeface="Heebo Light" pitchFamily="34" charset="-120"/>
              </a:rPr>
              <a:t>&lt;200mA</a:t>
            </a:r>
            <a:pPr algn="l" indent="0" marL="0">
              <a:lnSpc>
                <a:spcPts val="2000"/>
              </a:lnSpc>
              <a:buNone/>
            </a:pPr>
            <a:r>
              <a:rPr lang="en-US" sz="1250" dirty="0">
                <a:solidFill>
                  <a:srgbClr val="DCD7E5"/>
                </a:solidFill>
                <a:latin typeface="Heebo Light" pitchFamily="34" charset="0"/>
                <a:ea typeface="Heebo Light" pitchFamily="34" charset="-122"/>
                <a:cs typeface="Heebo Light" pitchFamily="34" charset="-120"/>
              </a:rPr>
              <a:t> during scan, ensuring energy efficiency.</a:t>
            </a:r>
            <a:endParaRPr lang="en-US" sz="12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03064"/>
            <a:ext cx="7393424" cy="708779"/>
          </a:xfrm>
          <a:prstGeom prst="rect">
            <a:avLst/>
          </a:prstGeom>
          <a:noFill/>
          <a:ln/>
        </p:spPr>
        <p:txBody>
          <a:bodyPr wrap="non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Key Features and Benefits</a:t>
            </a:r>
            <a:endParaRPr lang="en-US" sz="4450" dirty="0"/>
          </a:p>
        </p:txBody>
      </p:sp>
      <p:sp>
        <p:nvSpPr>
          <p:cNvPr id="4" name="Shape 1"/>
          <p:cNvSpPr/>
          <p:nvPr/>
        </p:nvSpPr>
        <p:spPr>
          <a:xfrm>
            <a:off x="6280190" y="1752005"/>
            <a:ext cx="3664863" cy="3499604"/>
          </a:xfrm>
          <a:prstGeom prst="roundRect">
            <a:avLst>
              <a:gd name="adj" fmla="val 2722"/>
            </a:avLst>
          </a:prstGeom>
          <a:solidFill>
            <a:srgbClr val="31136C"/>
          </a:solidFill>
          <a:ln w="7620">
            <a:solidFill>
              <a:srgbClr val="4A2C85"/>
            </a:solidFill>
            <a:prstDash val="solid"/>
          </a:ln>
        </p:spPr>
      </p:sp>
      <p:sp>
        <p:nvSpPr>
          <p:cNvPr id="5" name="Text 2"/>
          <p:cNvSpPr/>
          <p:nvPr/>
        </p:nvSpPr>
        <p:spPr>
          <a:xfrm>
            <a:off x="6514624" y="198643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Enhanced Security</a:t>
            </a:r>
            <a:endParaRPr lang="en-US" sz="2200" dirty="0"/>
          </a:p>
        </p:txBody>
      </p:sp>
      <p:sp>
        <p:nvSpPr>
          <p:cNvPr id="6" name="Text 3"/>
          <p:cNvSpPr/>
          <p:nvPr/>
        </p:nvSpPr>
        <p:spPr>
          <a:xfrm>
            <a:off x="6514624" y="2476857"/>
            <a:ext cx="3195995" cy="2540318"/>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Biometric authentication is harder to compromise, providing a higher level of security compared to traditional keys and fobs. Prevents unauthorized access and vehicle theft.</a:t>
            </a:r>
            <a:endParaRPr lang="en-US" sz="1750" dirty="0"/>
          </a:p>
        </p:txBody>
      </p:sp>
      <p:sp>
        <p:nvSpPr>
          <p:cNvPr id="7" name="Shape 4"/>
          <p:cNvSpPr/>
          <p:nvPr/>
        </p:nvSpPr>
        <p:spPr>
          <a:xfrm>
            <a:off x="10171867" y="1752005"/>
            <a:ext cx="3664863" cy="3499604"/>
          </a:xfrm>
          <a:prstGeom prst="roundRect">
            <a:avLst>
              <a:gd name="adj" fmla="val 2722"/>
            </a:avLst>
          </a:prstGeom>
          <a:solidFill>
            <a:srgbClr val="31136C"/>
          </a:solidFill>
          <a:ln w="7620">
            <a:solidFill>
              <a:srgbClr val="4A2C85"/>
            </a:solidFill>
            <a:prstDash val="solid"/>
          </a:ln>
        </p:spPr>
      </p:sp>
      <p:sp>
        <p:nvSpPr>
          <p:cNvPr id="8" name="Text 5"/>
          <p:cNvSpPr/>
          <p:nvPr/>
        </p:nvSpPr>
        <p:spPr>
          <a:xfrm>
            <a:off x="10406301" y="1986439"/>
            <a:ext cx="3062764"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Personalized Settings</a:t>
            </a:r>
            <a:endParaRPr lang="en-US" sz="2200" dirty="0"/>
          </a:p>
        </p:txBody>
      </p:sp>
      <p:sp>
        <p:nvSpPr>
          <p:cNvPr id="9" name="Text 6"/>
          <p:cNvSpPr/>
          <p:nvPr/>
        </p:nvSpPr>
        <p:spPr>
          <a:xfrm>
            <a:off x="10406301" y="2476857"/>
            <a:ext cx="3195995" cy="2540318"/>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Driver profiles for seat, mirror, and radio preferences create a customized driving experience. Automatically adjusts settings based on the identified fingerprint for maximum comfort.</a:t>
            </a:r>
            <a:endParaRPr lang="en-US" sz="1750" dirty="0"/>
          </a:p>
        </p:txBody>
      </p:sp>
      <p:sp>
        <p:nvSpPr>
          <p:cNvPr id="10" name="Shape 7"/>
          <p:cNvSpPr/>
          <p:nvPr/>
        </p:nvSpPr>
        <p:spPr>
          <a:xfrm>
            <a:off x="6280190" y="5478423"/>
            <a:ext cx="7556421" cy="2047994"/>
          </a:xfrm>
          <a:prstGeom prst="roundRect">
            <a:avLst>
              <a:gd name="adj" fmla="val 4652"/>
            </a:avLst>
          </a:prstGeom>
          <a:solidFill>
            <a:srgbClr val="31136C"/>
          </a:solidFill>
          <a:ln w="7620">
            <a:solidFill>
              <a:srgbClr val="4A2C85"/>
            </a:solidFill>
            <a:prstDash val="solid"/>
          </a:ln>
        </p:spPr>
      </p:sp>
      <p:sp>
        <p:nvSpPr>
          <p:cNvPr id="11" name="Text 8"/>
          <p:cNvSpPr/>
          <p:nvPr/>
        </p:nvSpPr>
        <p:spPr>
          <a:xfrm>
            <a:off x="6514624" y="5712857"/>
            <a:ext cx="2955846"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Keyless Convenience</a:t>
            </a:r>
            <a:endParaRPr lang="en-US" sz="2200" dirty="0"/>
          </a:p>
        </p:txBody>
      </p:sp>
      <p:sp>
        <p:nvSpPr>
          <p:cNvPr id="12" name="Text 9"/>
          <p:cNvSpPr/>
          <p:nvPr/>
        </p:nvSpPr>
        <p:spPr>
          <a:xfrm>
            <a:off x="6514624" y="6203275"/>
            <a:ext cx="7087553" cy="1088708"/>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Seamless entry and ignition with a touch, eliminating the need for physical keys. Simplifies vehicle access and enhances user convenience.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251109"/>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Market Opportunity</a:t>
            </a:r>
            <a:endParaRPr lang="en-US" sz="4450" dirty="0"/>
          </a:p>
        </p:txBody>
      </p:sp>
      <p:sp>
        <p:nvSpPr>
          <p:cNvPr id="3" name="Text 1"/>
          <p:cNvSpPr/>
          <p:nvPr/>
        </p:nvSpPr>
        <p:spPr>
          <a:xfrm>
            <a:off x="1857256" y="2589371"/>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Addressable Market</a:t>
            </a:r>
            <a:endParaRPr lang="en-US" sz="2200" dirty="0"/>
          </a:p>
        </p:txBody>
      </p:sp>
      <p:sp>
        <p:nvSpPr>
          <p:cNvPr id="4" name="Text 2"/>
          <p:cNvSpPr/>
          <p:nvPr/>
        </p:nvSpPr>
        <p:spPr>
          <a:xfrm>
            <a:off x="793790" y="3079790"/>
            <a:ext cx="3898702" cy="1088708"/>
          </a:xfrm>
          <a:prstGeom prst="rect">
            <a:avLst/>
          </a:prstGeom>
          <a:noFill/>
          <a:ln/>
        </p:spPr>
        <p:txBody>
          <a:bodyPr wrap="square" lIns="0" tIns="0" rIns="0" bIns="0" rtlCol="0" anchor="t"/>
          <a:lstStyle/>
          <a:p>
            <a:pPr algn="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90M new vehicles sold globally each year, creating a vast market for our fingerprint starter system.</a:t>
            </a:r>
            <a:endParaRPr lang="en-US" sz="1750" dirty="0"/>
          </a:p>
        </p:txBody>
      </p:sp>
      <p:pic>
        <p:nvPicPr>
          <p:cNvPr id="5" name="Image 0" descr="preencoded.png">    </p:cNvPr>
          <p:cNvPicPr>
            <a:picLocks noChangeAspect="1"/>
          </p:cNvPicPr>
          <p:nvPr/>
        </p:nvPicPr>
        <p:blipFill>
          <a:blip r:embed="rId1"/>
          <a:stretch>
            <a:fillRect/>
          </a:stretch>
        </p:blipFill>
        <p:spPr>
          <a:xfrm>
            <a:off x="5032653" y="2413516"/>
            <a:ext cx="4564975" cy="4564975"/>
          </a:xfrm>
          <a:prstGeom prst="rect">
            <a:avLst/>
          </a:prstGeom>
        </p:spPr>
      </p:pic>
      <p:sp>
        <p:nvSpPr>
          <p:cNvPr id="6" name="Text 3"/>
          <p:cNvSpPr/>
          <p:nvPr/>
        </p:nvSpPr>
        <p:spPr>
          <a:xfrm>
            <a:off x="6015633" y="3353991"/>
            <a:ext cx="339328" cy="424220"/>
          </a:xfrm>
          <a:prstGeom prst="rect">
            <a:avLst/>
          </a:prstGeom>
          <a:noFill/>
          <a:ln/>
        </p:spPr>
        <p:txBody>
          <a:bodyPr wrap="none" lIns="0" tIns="0" rIns="0" bIns="0" rtlCol="0" anchor="t"/>
          <a:lstStyle/>
          <a:p>
            <a:pPr algn="l" indent="0" marL="0">
              <a:lnSpc>
                <a:spcPts val="4250"/>
              </a:lnSpc>
              <a:buNone/>
            </a:pPr>
            <a:r>
              <a:rPr lang="en-US" sz="2650" dirty="0">
                <a:solidFill>
                  <a:srgbClr val="DCD7E5"/>
                </a:solidFill>
                <a:latin typeface="Montserrat" pitchFamily="34" charset="0"/>
                <a:ea typeface="Montserrat" pitchFamily="34" charset="-122"/>
                <a:cs typeface="Montserrat" pitchFamily="34" charset="-120"/>
              </a:rPr>
              <a:t>1</a:t>
            </a:r>
            <a:endParaRPr lang="en-US" sz="2650" dirty="0"/>
          </a:p>
        </p:txBody>
      </p:sp>
      <p:sp>
        <p:nvSpPr>
          <p:cNvPr id="7" name="Text 4"/>
          <p:cNvSpPr/>
          <p:nvPr/>
        </p:nvSpPr>
        <p:spPr>
          <a:xfrm>
            <a:off x="9937790" y="258937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Target Audience</a:t>
            </a:r>
            <a:endParaRPr lang="en-US" sz="2200" dirty="0"/>
          </a:p>
        </p:txBody>
      </p:sp>
      <p:sp>
        <p:nvSpPr>
          <p:cNvPr id="8" name="Text 5"/>
          <p:cNvSpPr/>
          <p:nvPr/>
        </p:nvSpPr>
        <p:spPr>
          <a:xfrm>
            <a:off x="9937790" y="3079790"/>
            <a:ext cx="3898821" cy="1088708"/>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Tech-savvy consumers, luxury car owners, and fleet managers who value security and convenience.</a:t>
            </a:r>
            <a:endParaRPr lang="en-US" sz="1750" dirty="0"/>
          </a:p>
        </p:txBody>
      </p:sp>
      <p:pic>
        <p:nvPicPr>
          <p:cNvPr id="9" name="Image 1" descr="preencoded.png">    </p:cNvPr>
          <p:cNvPicPr>
            <a:picLocks noChangeAspect="1"/>
          </p:cNvPicPr>
          <p:nvPr/>
        </p:nvPicPr>
        <p:blipFill>
          <a:blip r:embed="rId2"/>
          <a:stretch>
            <a:fillRect/>
          </a:stretch>
        </p:blipFill>
        <p:spPr>
          <a:xfrm>
            <a:off x="5032653" y="2413516"/>
            <a:ext cx="4564975" cy="4564975"/>
          </a:xfrm>
          <a:prstGeom prst="rect">
            <a:avLst/>
          </a:prstGeom>
        </p:spPr>
      </p:pic>
      <p:sp>
        <p:nvSpPr>
          <p:cNvPr id="10" name="Text 6"/>
          <p:cNvSpPr/>
          <p:nvPr/>
        </p:nvSpPr>
        <p:spPr>
          <a:xfrm>
            <a:off x="8275201" y="3353991"/>
            <a:ext cx="339328" cy="424220"/>
          </a:xfrm>
          <a:prstGeom prst="rect">
            <a:avLst/>
          </a:prstGeom>
          <a:noFill/>
          <a:ln/>
        </p:spPr>
        <p:txBody>
          <a:bodyPr wrap="none" lIns="0" tIns="0" rIns="0" bIns="0" rtlCol="0" anchor="t"/>
          <a:lstStyle/>
          <a:p>
            <a:pPr algn="l" indent="0" marL="0">
              <a:lnSpc>
                <a:spcPts val="4250"/>
              </a:lnSpc>
              <a:buNone/>
            </a:pPr>
            <a:r>
              <a:rPr lang="en-US" sz="2650" dirty="0">
                <a:solidFill>
                  <a:srgbClr val="DCD7E5"/>
                </a:solidFill>
                <a:latin typeface="Montserrat" pitchFamily="34" charset="0"/>
                <a:ea typeface="Montserrat" pitchFamily="34" charset="-122"/>
                <a:cs typeface="Montserrat" pitchFamily="34" charset="-120"/>
              </a:rPr>
              <a:t>2</a:t>
            </a:r>
            <a:endParaRPr lang="en-US" sz="2650" dirty="0"/>
          </a:p>
        </p:txBody>
      </p:sp>
      <p:sp>
        <p:nvSpPr>
          <p:cNvPr id="11" name="Text 7"/>
          <p:cNvSpPr/>
          <p:nvPr/>
        </p:nvSpPr>
        <p:spPr>
          <a:xfrm>
            <a:off x="9937790" y="4860488"/>
            <a:ext cx="3353157"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Competitive Advantage</a:t>
            </a:r>
            <a:endParaRPr lang="en-US" sz="2200" dirty="0"/>
          </a:p>
        </p:txBody>
      </p:sp>
      <p:sp>
        <p:nvSpPr>
          <p:cNvPr id="12" name="Text 8"/>
          <p:cNvSpPr/>
          <p:nvPr/>
        </p:nvSpPr>
        <p:spPr>
          <a:xfrm>
            <a:off x="9937790" y="5350907"/>
            <a:ext cx="3898821" cy="1451610"/>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Superior security and convenience compared to traditional systems, positioning us as a leader in vehicle access technology.</a:t>
            </a:r>
            <a:endParaRPr lang="en-US" sz="1750" dirty="0"/>
          </a:p>
        </p:txBody>
      </p:sp>
      <p:pic>
        <p:nvPicPr>
          <p:cNvPr id="13" name="Image 2" descr="preencoded.png">    </p:cNvPr>
          <p:cNvPicPr>
            <a:picLocks noChangeAspect="1"/>
          </p:cNvPicPr>
          <p:nvPr/>
        </p:nvPicPr>
        <p:blipFill>
          <a:blip r:embed="rId3"/>
          <a:stretch>
            <a:fillRect/>
          </a:stretch>
        </p:blipFill>
        <p:spPr>
          <a:xfrm>
            <a:off x="5032653" y="2413516"/>
            <a:ext cx="4564975" cy="4564975"/>
          </a:xfrm>
          <a:prstGeom prst="rect">
            <a:avLst/>
          </a:prstGeom>
        </p:spPr>
      </p:pic>
      <p:sp>
        <p:nvSpPr>
          <p:cNvPr id="14" name="Text 9"/>
          <p:cNvSpPr/>
          <p:nvPr/>
        </p:nvSpPr>
        <p:spPr>
          <a:xfrm>
            <a:off x="8275201" y="5613559"/>
            <a:ext cx="339328" cy="424220"/>
          </a:xfrm>
          <a:prstGeom prst="rect">
            <a:avLst/>
          </a:prstGeom>
          <a:noFill/>
          <a:ln/>
        </p:spPr>
        <p:txBody>
          <a:bodyPr wrap="none" lIns="0" tIns="0" rIns="0" bIns="0" rtlCol="0" anchor="t"/>
          <a:lstStyle/>
          <a:p>
            <a:pPr algn="l" indent="0" marL="0">
              <a:lnSpc>
                <a:spcPts val="4250"/>
              </a:lnSpc>
              <a:buNone/>
            </a:pPr>
            <a:r>
              <a:rPr lang="en-US" sz="2650" dirty="0">
                <a:solidFill>
                  <a:srgbClr val="DCD7E5"/>
                </a:solidFill>
                <a:latin typeface="Montserrat" pitchFamily="34" charset="0"/>
                <a:ea typeface="Montserrat" pitchFamily="34" charset="-122"/>
                <a:cs typeface="Montserrat" pitchFamily="34" charset="-120"/>
              </a:rPr>
              <a:t>3</a:t>
            </a:r>
            <a:endParaRPr lang="en-US" sz="2650" dirty="0"/>
          </a:p>
        </p:txBody>
      </p:sp>
      <p:sp>
        <p:nvSpPr>
          <p:cNvPr id="15" name="Text 10"/>
          <p:cNvSpPr/>
          <p:nvPr/>
        </p:nvSpPr>
        <p:spPr>
          <a:xfrm>
            <a:off x="1364218" y="5041940"/>
            <a:ext cx="3328273" cy="354330"/>
          </a:xfrm>
          <a:prstGeom prst="rect">
            <a:avLst/>
          </a:prstGeom>
          <a:noFill/>
          <a:ln/>
        </p:spPr>
        <p:txBody>
          <a:bodyPr wrap="none" lIns="0" tIns="0" rIns="0" bIns="0" rtlCol="0" anchor="t"/>
          <a:lstStyle/>
          <a:p>
            <a:pPr algn="r"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Projected Market Share</a:t>
            </a:r>
            <a:endParaRPr lang="en-US" sz="2200" dirty="0"/>
          </a:p>
        </p:txBody>
      </p:sp>
      <p:sp>
        <p:nvSpPr>
          <p:cNvPr id="16" name="Text 11"/>
          <p:cNvSpPr/>
          <p:nvPr/>
        </p:nvSpPr>
        <p:spPr>
          <a:xfrm>
            <a:off x="793790" y="5532358"/>
            <a:ext cx="3898702" cy="1088708"/>
          </a:xfrm>
          <a:prstGeom prst="rect">
            <a:avLst/>
          </a:prstGeom>
          <a:noFill/>
          <a:ln/>
        </p:spPr>
        <p:txBody>
          <a:bodyPr wrap="square" lIns="0" tIns="0" rIns="0" bIns="0" rtlCol="0" anchor="t"/>
          <a:lstStyle/>
          <a:p>
            <a:pPr algn="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5% within 3 years, translating to $450M in revenue, indicating significant growth potential.</a:t>
            </a:r>
            <a:endParaRPr lang="en-US" sz="1750" dirty="0"/>
          </a:p>
        </p:txBody>
      </p:sp>
      <p:pic>
        <p:nvPicPr>
          <p:cNvPr id="17" name="Image 3" descr="preencoded.png">    </p:cNvPr>
          <p:cNvPicPr>
            <a:picLocks noChangeAspect="1"/>
          </p:cNvPicPr>
          <p:nvPr/>
        </p:nvPicPr>
        <p:blipFill>
          <a:blip r:embed="rId4"/>
          <a:stretch>
            <a:fillRect/>
          </a:stretch>
        </p:blipFill>
        <p:spPr>
          <a:xfrm>
            <a:off x="5032653" y="2413516"/>
            <a:ext cx="4564975" cy="4564975"/>
          </a:xfrm>
          <a:prstGeom prst="rect">
            <a:avLst/>
          </a:prstGeom>
        </p:spPr>
      </p:pic>
      <p:sp>
        <p:nvSpPr>
          <p:cNvPr id="18" name="Text 12"/>
          <p:cNvSpPr/>
          <p:nvPr/>
        </p:nvSpPr>
        <p:spPr>
          <a:xfrm>
            <a:off x="6015633" y="5613559"/>
            <a:ext cx="339328" cy="424220"/>
          </a:xfrm>
          <a:prstGeom prst="rect">
            <a:avLst/>
          </a:prstGeom>
          <a:noFill/>
          <a:ln/>
        </p:spPr>
        <p:txBody>
          <a:bodyPr wrap="none" lIns="0" tIns="0" rIns="0" bIns="0" rtlCol="0" anchor="t"/>
          <a:lstStyle/>
          <a:p>
            <a:pPr algn="l" indent="0" marL="0">
              <a:lnSpc>
                <a:spcPts val="4250"/>
              </a:lnSpc>
              <a:buNone/>
            </a:pPr>
            <a:r>
              <a:rPr lang="en-US" sz="2650" dirty="0">
                <a:solidFill>
                  <a:srgbClr val="DCD7E5"/>
                </a:solidFill>
                <a:latin typeface="Montserrat" pitchFamily="34" charset="0"/>
                <a:ea typeface="Montserrat" pitchFamily="34" charset="-122"/>
                <a:cs typeface="Montserrat" pitchFamily="34" charset="-120"/>
              </a:rPr>
              <a:t>4</a:t>
            </a:r>
            <a:endParaRPr lang="en-US" sz="2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15315" y="622935"/>
            <a:ext cx="7913370" cy="1098947"/>
          </a:xfrm>
          <a:prstGeom prst="rect">
            <a:avLst/>
          </a:prstGeom>
          <a:noFill/>
          <a:ln/>
        </p:spPr>
        <p:txBody>
          <a:bodyPr wrap="square" lIns="0" tIns="0" rIns="0" bIns="0" rtlCol="0" anchor="t"/>
          <a:lstStyle/>
          <a:p>
            <a:pPr algn="l" indent="0" marL="0">
              <a:lnSpc>
                <a:spcPts val="4300"/>
              </a:lnSpc>
              <a:buNone/>
            </a:pPr>
            <a:r>
              <a:rPr lang="en-US" sz="3450" dirty="0">
                <a:solidFill>
                  <a:srgbClr val="F2F0F4"/>
                </a:solidFill>
                <a:latin typeface="Montserrat" pitchFamily="34" charset="0"/>
                <a:ea typeface="Montserrat" pitchFamily="34" charset="-122"/>
                <a:cs typeface="Montserrat" pitchFamily="34" charset="-120"/>
              </a:rPr>
              <a:t>Development Roadmap and Timeline</a:t>
            </a:r>
            <a:endParaRPr lang="en-US" sz="3450" dirty="0"/>
          </a:p>
        </p:txBody>
      </p:sp>
      <p:sp>
        <p:nvSpPr>
          <p:cNvPr id="4" name="Shape 1"/>
          <p:cNvSpPr/>
          <p:nvPr/>
        </p:nvSpPr>
        <p:spPr>
          <a:xfrm>
            <a:off x="813078" y="1985605"/>
            <a:ext cx="22860" cy="4579144"/>
          </a:xfrm>
          <a:prstGeom prst="roundRect">
            <a:avLst>
              <a:gd name="adj" fmla="val 323054"/>
            </a:avLst>
          </a:prstGeom>
          <a:solidFill>
            <a:srgbClr val="4A2C85"/>
          </a:solidFill>
          <a:ln/>
        </p:spPr>
      </p:sp>
      <p:sp>
        <p:nvSpPr>
          <p:cNvPr id="5" name="Shape 2"/>
          <p:cNvSpPr/>
          <p:nvPr/>
        </p:nvSpPr>
        <p:spPr>
          <a:xfrm>
            <a:off x="987981" y="2369701"/>
            <a:ext cx="527447" cy="22860"/>
          </a:xfrm>
          <a:prstGeom prst="roundRect">
            <a:avLst>
              <a:gd name="adj" fmla="val 323054"/>
            </a:avLst>
          </a:prstGeom>
          <a:solidFill>
            <a:srgbClr val="4A2C85"/>
          </a:solidFill>
          <a:ln/>
        </p:spPr>
      </p:sp>
      <p:sp>
        <p:nvSpPr>
          <p:cNvPr id="6" name="Shape 3"/>
          <p:cNvSpPr/>
          <p:nvPr/>
        </p:nvSpPr>
        <p:spPr>
          <a:xfrm>
            <a:off x="615315" y="2183368"/>
            <a:ext cx="395526" cy="395526"/>
          </a:xfrm>
          <a:prstGeom prst="roundRect">
            <a:avLst>
              <a:gd name="adj" fmla="val 18671"/>
            </a:avLst>
          </a:prstGeom>
          <a:solidFill>
            <a:srgbClr val="31136C"/>
          </a:solidFill>
          <a:ln w="7620">
            <a:solidFill>
              <a:srgbClr val="4A2C85"/>
            </a:solidFill>
            <a:prstDash val="solid"/>
          </a:ln>
        </p:spPr>
      </p:sp>
      <p:sp>
        <p:nvSpPr>
          <p:cNvPr id="7" name="Text 4"/>
          <p:cNvSpPr/>
          <p:nvPr/>
        </p:nvSpPr>
        <p:spPr>
          <a:xfrm>
            <a:off x="681216" y="2216289"/>
            <a:ext cx="263723" cy="329684"/>
          </a:xfrm>
          <a:prstGeom prst="rect">
            <a:avLst/>
          </a:prstGeom>
          <a:noFill/>
          <a:ln/>
        </p:spPr>
        <p:txBody>
          <a:bodyPr wrap="none" lIns="0" tIns="0" rIns="0" bIns="0" rtlCol="0" anchor="t"/>
          <a:lstStyle/>
          <a:p>
            <a:pPr algn="ctr" indent="0" marL="0">
              <a:lnSpc>
                <a:spcPts val="2050"/>
              </a:lnSpc>
              <a:buNone/>
            </a:pPr>
            <a:r>
              <a:rPr lang="en-US" sz="2050" dirty="0">
                <a:solidFill>
                  <a:srgbClr val="DCD7E5"/>
                </a:solidFill>
                <a:latin typeface="Montserrat" pitchFamily="34" charset="0"/>
                <a:ea typeface="Montserrat" pitchFamily="34" charset="-122"/>
                <a:cs typeface="Montserrat" pitchFamily="34" charset="-120"/>
              </a:rPr>
              <a:t>1</a:t>
            </a:r>
            <a:endParaRPr lang="en-US" sz="2050" dirty="0"/>
          </a:p>
        </p:txBody>
      </p:sp>
      <p:sp>
        <p:nvSpPr>
          <p:cNvPr id="8" name="Text 5"/>
          <p:cNvSpPr/>
          <p:nvPr/>
        </p:nvSpPr>
        <p:spPr>
          <a:xfrm>
            <a:off x="1692235" y="2161342"/>
            <a:ext cx="2197894" cy="274677"/>
          </a:xfrm>
          <a:prstGeom prst="rect">
            <a:avLst/>
          </a:prstGeom>
          <a:noFill/>
          <a:ln/>
        </p:spPr>
        <p:txBody>
          <a:bodyPr wrap="none" lIns="0" tIns="0" rIns="0" bIns="0" rtlCol="0" anchor="t"/>
          <a:lstStyle/>
          <a:p>
            <a:pPr algn="l" indent="0" marL="0">
              <a:lnSpc>
                <a:spcPts val="2150"/>
              </a:lnSpc>
              <a:buNone/>
            </a:pPr>
            <a:r>
              <a:rPr lang="en-US" sz="1700" dirty="0">
                <a:solidFill>
                  <a:srgbClr val="DCD7E5"/>
                </a:solidFill>
                <a:latin typeface="Montserrat" pitchFamily="34" charset="0"/>
                <a:ea typeface="Montserrat" pitchFamily="34" charset="-122"/>
                <a:cs typeface="Montserrat" pitchFamily="34" charset="-120"/>
              </a:rPr>
              <a:t>Q1 2025</a:t>
            </a:r>
            <a:endParaRPr lang="en-US" sz="1700" dirty="0"/>
          </a:p>
        </p:txBody>
      </p:sp>
      <p:sp>
        <p:nvSpPr>
          <p:cNvPr id="9" name="Text 6"/>
          <p:cNvSpPr/>
          <p:nvPr/>
        </p:nvSpPr>
        <p:spPr>
          <a:xfrm>
            <a:off x="1692235" y="2541508"/>
            <a:ext cx="6836450" cy="281345"/>
          </a:xfrm>
          <a:prstGeom prst="rect">
            <a:avLst/>
          </a:prstGeom>
          <a:noFill/>
          <a:ln/>
        </p:spPr>
        <p:txBody>
          <a:bodyPr wrap="none" lIns="0" tIns="0" rIns="0" bIns="0" rtlCol="0" anchor="t"/>
          <a:lstStyle/>
          <a:p>
            <a:pPr algn="l" indent="0" marL="0">
              <a:lnSpc>
                <a:spcPts val="2200"/>
              </a:lnSpc>
              <a:buNone/>
            </a:pPr>
            <a:r>
              <a:rPr lang="en-US" sz="1350" dirty="0">
                <a:solidFill>
                  <a:srgbClr val="DCD7E5"/>
                </a:solidFill>
                <a:latin typeface="Heebo Light" pitchFamily="34" charset="0"/>
                <a:ea typeface="Heebo Light" pitchFamily="34" charset="-122"/>
                <a:cs typeface="Heebo Light" pitchFamily="34" charset="-120"/>
              </a:rPr>
              <a:t>Prototype development and testing.</a:t>
            </a:r>
            <a:endParaRPr lang="en-US" sz="1350" dirty="0"/>
          </a:p>
        </p:txBody>
      </p:sp>
      <p:sp>
        <p:nvSpPr>
          <p:cNvPr id="10" name="Shape 7"/>
          <p:cNvSpPr/>
          <p:nvPr/>
        </p:nvSpPr>
        <p:spPr>
          <a:xfrm>
            <a:off x="987981" y="3558421"/>
            <a:ext cx="527447" cy="22860"/>
          </a:xfrm>
          <a:prstGeom prst="roundRect">
            <a:avLst>
              <a:gd name="adj" fmla="val 323054"/>
            </a:avLst>
          </a:prstGeom>
          <a:solidFill>
            <a:srgbClr val="4A2C85"/>
          </a:solidFill>
          <a:ln/>
        </p:spPr>
      </p:sp>
      <p:sp>
        <p:nvSpPr>
          <p:cNvPr id="11" name="Shape 8"/>
          <p:cNvSpPr/>
          <p:nvPr/>
        </p:nvSpPr>
        <p:spPr>
          <a:xfrm>
            <a:off x="615315" y="3372088"/>
            <a:ext cx="395526" cy="395526"/>
          </a:xfrm>
          <a:prstGeom prst="roundRect">
            <a:avLst>
              <a:gd name="adj" fmla="val 18671"/>
            </a:avLst>
          </a:prstGeom>
          <a:solidFill>
            <a:srgbClr val="31136C"/>
          </a:solidFill>
          <a:ln w="7620">
            <a:solidFill>
              <a:srgbClr val="4A2C85"/>
            </a:solidFill>
            <a:prstDash val="solid"/>
          </a:ln>
        </p:spPr>
      </p:sp>
      <p:sp>
        <p:nvSpPr>
          <p:cNvPr id="12" name="Text 9"/>
          <p:cNvSpPr/>
          <p:nvPr/>
        </p:nvSpPr>
        <p:spPr>
          <a:xfrm>
            <a:off x="681216" y="3405009"/>
            <a:ext cx="263723" cy="329684"/>
          </a:xfrm>
          <a:prstGeom prst="rect">
            <a:avLst/>
          </a:prstGeom>
          <a:noFill/>
          <a:ln/>
        </p:spPr>
        <p:txBody>
          <a:bodyPr wrap="none" lIns="0" tIns="0" rIns="0" bIns="0" rtlCol="0" anchor="t"/>
          <a:lstStyle/>
          <a:p>
            <a:pPr algn="ctr" indent="0" marL="0">
              <a:lnSpc>
                <a:spcPts val="2050"/>
              </a:lnSpc>
              <a:buNone/>
            </a:pPr>
            <a:r>
              <a:rPr lang="en-US" sz="2050" dirty="0">
                <a:solidFill>
                  <a:srgbClr val="DCD7E5"/>
                </a:solidFill>
                <a:latin typeface="Montserrat" pitchFamily="34" charset="0"/>
                <a:ea typeface="Montserrat" pitchFamily="34" charset="-122"/>
                <a:cs typeface="Montserrat" pitchFamily="34" charset="-120"/>
              </a:rPr>
              <a:t>2</a:t>
            </a:r>
            <a:endParaRPr lang="en-US" sz="2050" dirty="0"/>
          </a:p>
        </p:txBody>
      </p:sp>
      <p:sp>
        <p:nvSpPr>
          <p:cNvPr id="13" name="Text 10"/>
          <p:cNvSpPr/>
          <p:nvPr/>
        </p:nvSpPr>
        <p:spPr>
          <a:xfrm>
            <a:off x="1692235" y="3350062"/>
            <a:ext cx="2197894" cy="274677"/>
          </a:xfrm>
          <a:prstGeom prst="rect">
            <a:avLst/>
          </a:prstGeom>
          <a:noFill/>
          <a:ln/>
        </p:spPr>
        <p:txBody>
          <a:bodyPr wrap="none" lIns="0" tIns="0" rIns="0" bIns="0" rtlCol="0" anchor="t"/>
          <a:lstStyle/>
          <a:p>
            <a:pPr algn="l" indent="0" marL="0">
              <a:lnSpc>
                <a:spcPts val="2150"/>
              </a:lnSpc>
              <a:buNone/>
            </a:pPr>
            <a:r>
              <a:rPr lang="en-US" sz="1700" dirty="0">
                <a:solidFill>
                  <a:srgbClr val="DCD7E5"/>
                </a:solidFill>
                <a:latin typeface="Montserrat" pitchFamily="34" charset="0"/>
                <a:ea typeface="Montserrat" pitchFamily="34" charset="-122"/>
                <a:cs typeface="Montserrat" pitchFamily="34" charset="-120"/>
              </a:rPr>
              <a:t>Q3 2025</a:t>
            </a:r>
            <a:endParaRPr lang="en-US" sz="1700" dirty="0"/>
          </a:p>
        </p:txBody>
      </p:sp>
      <p:sp>
        <p:nvSpPr>
          <p:cNvPr id="14" name="Text 11"/>
          <p:cNvSpPr/>
          <p:nvPr/>
        </p:nvSpPr>
        <p:spPr>
          <a:xfrm>
            <a:off x="1692235" y="3730228"/>
            <a:ext cx="6836450" cy="281345"/>
          </a:xfrm>
          <a:prstGeom prst="rect">
            <a:avLst/>
          </a:prstGeom>
          <a:noFill/>
          <a:ln/>
        </p:spPr>
        <p:txBody>
          <a:bodyPr wrap="none" lIns="0" tIns="0" rIns="0" bIns="0" rtlCol="0" anchor="t"/>
          <a:lstStyle/>
          <a:p>
            <a:pPr algn="l" indent="0" marL="0">
              <a:lnSpc>
                <a:spcPts val="2200"/>
              </a:lnSpc>
              <a:buNone/>
            </a:pPr>
            <a:r>
              <a:rPr lang="en-US" sz="1350" dirty="0">
                <a:solidFill>
                  <a:srgbClr val="DCD7E5"/>
                </a:solidFill>
                <a:latin typeface="Heebo Light" pitchFamily="34" charset="0"/>
                <a:ea typeface="Heebo Light" pitchFamily="34" charset="-122"/>
                <a:cs typeface="Heebo Light" pitchFamily="34" charset="-120"/>
              </a:rPr>
              <a:t>Integration with vehicle ECU and user interface design.</a:t>
            </a:r>
            <a:endParaRPr lang="en-US" sz="1350" dirty="0"/>
          </a:p>
        </p:txBody>
      </p:sp>
      <p:sp>
        <p:nvSpPr>
          <p:cNvPr id="15" name="Shape 12"/>
          <p:cNvSpPr/>
          <p:nvPr/>
        </p:nvSpPr>
        <p:spPr>
          <a:xfrm>
            <a:off x="987981" y="4747141"/>
            <a:ext cx="527447" cy="22860"/>
          </a:xfrm>
          <a:prstGeom prst="roundRect">
            <a:avLst>
              <a:gd name="adj" fmla="val 323054"/>
            </a:avLst>
          </a:prstGeom>
          <a:solidFill>
            <a:srgbClr val="4A2C85"/>
          </a:solidFill>
          <a:ln/>
        </p:spPr>
      </p:sp>
      <p:sp>
        <p:nvSpPr>
          <p:cNvPr id="16" name="Shape 13"/>
          <p:cNvSpPr/>
          <p:nvPr/>
        </p:nvSpPr>
        <p:spPr>
          <a:xfrm>
            <a:off x="615315" y="4560808"/>
            <a:ext cx="395526" cy="395526"/>
          </a:xfrm>
          <a:prstGeom prst="roundRect">
            <a:avLst>
              <a:gd name="adj" fmla="val 18671"/>
            </a:avLst>
          </a:prstGeom>
          <a:solidFill>
            <a:srgbClr val="31136C"/>
          </a:solidFill>
          <a:ln w="7620">
            <a:solidFill>
              <a:srgbClr val="4A2C85"/>
            </a:solidFill>
            <a:prstDash val="solid"/>
          </a:ln>
        </p:spPr>
      </p:sp>
      <p:sp>
        <p:nvSpPr>
          <p:cNvPr id="17" name="Text 14"/>
          <p:cNvSpPr/>
          <p:nvPr/>
        </p:nvSpPr>
        <p:spPr>
          <a:xfrm>
            <a:off x="681216" y="4593729"/>
            <a:ext cx="263723" cy="329684"/>
          </a:xfrm>
          <a:prstGeom prst="rect">
            <a:avLst/>
          </a:prstGeom>
          <a:noFill/>
          <a:ln/>
        </p:spPr>
        <p:txBody>
          <a:bodyPr wrap="none" lIns="0" tIns="0" rIns="0" bIns="0" rtlCol="0" anchor="t"/>
          <a:lstStyle/>
          <a:p>
            <a:pPr algn="ctr" indent="0" marL="0">
              <a:lnSpc>
                <a:spcPts val="2050"/>
              </a:lnSpc>
              <a:buNone/>
            </a:pPr>
            <a:r>
              <a:rPr lang="en-US" sz="2050" dirty="0">
                <a:solidFill>
                  <a:srgbClr val="DCD7E5"/>
                </a:solidFill>
                <a:latin typeface="Montserrat" pitchFamily="34" charset="0"/>
                <a:ea typeface="Montserrat" pitchFamily="34" charset="-122"/>
                <a:cs typeface="Montserrat" pitchFamily="34" charset="-120"/>
              </a:rPr>
              <a:t>3</a:t>
            </a:r>
            <a:endParaRPr lang="en-US" sz="2050" dirty="0"/>
          </a:p>
        </p:txBody>
      </p:sp>
      <p:sp>
        <p:nvSpPr>
          <p:cNvPr id="18" name="Text 15"/>
          <p:cNvSpPr/>
          <p:nvPr/>
        </p:nvSpPr>
        <p:spPr>
          <a:xfrm>
            <a:off x="1692235" y="4538782"/>
            <a:ext cx="2197894" cy="274677"/>
          </a:xfrm>
          <a:prstGeom prst="rect">
            <a:avLst/>
          </a:prstGeom>
          <a:noFill/>
          <a:ln/>
        </p:spPr>
        <p:txBody>
          <a:bodyPr wrap="none" lIns="0" tIns="0" rIns="0" bIns="0" rtlCol="0" anchor="t"/>
          <a:lstStyle/>
          <a:p>
            <a:pPr algn="l" indent="0" marL="0">
              <a:lnSpc>
                <a:spcPts val="2150"/>
              </a:lnSpc>
              <a:buNone/>
            </a:pPr>
            <a:r>
              <a:rPr lang="en-US" sz="1700" dirty="0">
                <a:solidFill>
                  <a:srgbClr val="DCD7E5"/>
                </a:solidFill>
                <a:latin typeface="Montserrat" pitchFamily="34" charset="0"/>
                <a:ea typeface="Montserrat" pitchFamily="34" charset="-122"/>
                <a:cs typeface="Montserrat" pitchFamily="34" charset="-120"/>
              </a:rPr>
              <a:t>Q1 2026</a:t>
            </a:r>
            <a:endParaRPr lang="en-US" sz="1700" dirty="0"/>
          </a:p>
        </p:txBody>
      </p:sp>
      <p:sp>
        <p:nvSpPr>
          <p:cNvPr id="19" name="Text 16"/>
          <p:cNvSpPr/>
          <p:nvPr/>
        </p:nvSpPr>
        <p:spPr>
          <a:xfrm>
            <a:off x="1692235" y="4918948"/>
            <a:ext cx="6836450" cy="281345"/>
          </a:xfrm>
          <a:prstGeom prst="rect">
            <a:avLst/>
          </a:prstGeom>
          <a:noFill/>
          <a:ln/>
        </p:spPr>
        <p:txBody>
          <a:bodyPr wrap="none" lIns="0" tIns="0" rIns="0" bIns="0" rtlCol="0" anchor="t"/>
          <a:lstStyle/>
          <a:p>
            <a:pPr algn="l" indent="0" marL="0">
              <a:lnSpc>
                <a:spcPts val="2200"/>
              </a:lnSpc>
              <a:buNone/>
            </a:pPr>
            <a:r>
              <a:rPr lang="en-US" sz="1350" dirty="0">
                <a:solidFill>
                  <a:srgbClr val="DCD7E5"/>
                </a:solidFill>
                <a:latin typeface="Heebo Light" pitchFamily="34" charset="0"/>
                <a:ea typeface="Heebo Light" pitchFamily="34" charset="-122"/>
                <a:cs typeface="Heebo Light" pitchFamily="34" charset="-120"/>
              </a:rPr>
              <a:t>Pilot program with select automotive partners.</a:t>
            </a:r>
            <a:endParaRPr lang="en-US" sz="1350" dirty="0"/>
          </a:p>
        </p:txBody>
      </p:sp>
      <p:sp>
        <p:nvSpPr>
          <p:cNvPr id="20" name="Shape 17"/>
          <p:cNvSpPr/>
          <p:nvPr/>
        </p:nvSpPr>
        <p:spPr>
          <a:xfrm>
            <a:off x="987981" y="5935861"/>
            <a:ext cx="527447" cy="22860"/>
          </a:xfrm>
          <a:prstGeom prst="roundRect">
            <a:avLst>
              <a:gd name="adj" fmla="val 323054"/>
            </a:avLst>
          </a:prstGeom>
          <a:solidFill>
            <a:srgbClr val="4A2C85"/>
          </a:solidFill>
          <a:ln/>
        </p:spPr>
      </p:sp>
      <p:sp>
        <p:nvSpPr>
          <p:cNvPr id="21" name="Shape 18"/>
          <p:cNvSpPr/>
          <p:nvPr/>
        </p:nvSpPr>
        <p:spPr>
          <a:xfrm>
            <a:off x="615315" y="5749528"/>
            <a:ext cx="395526" cy="395526"/>
          </a:xfrm>
          <a:prstGeom prst="roundRect">
            <a:avLst>
              <a:gd name="adj" fmla="val 18671"/>
            </a:avLst>
          </a:prstGeom>
          <a:solidFill>
            <a:srgbClr val="31136C"/>
          </a:solidFill>
          <a:ln w="7620">
            <a:solidFill>
              <a:srgbClr val="4A2C85"/>
            </a:solidFill>
            <a:prstDash val="solid"/>
          </a:ln>
        </p:spPr>
      </p:sp>
      <p:sp>
        <p:nvSpPr>
          <p:cNvPr id="22" name="Text 19"/>
          <p:cNvSpPr/>
          <p:nvPr/>
        </p:nvSpPr>
        <p:spPr>
          <a:xfrm>
            <a:off x="681216" y="5782449"/>
            <a:ext cx="263723" cy="329684"/>
          </a:xfrm>
          <a:prstGeom prst="rect">
            <a:avLst/>
          </a:prstGeom>
          <a:noFill/>
          <a:ln/>
        </p:spPr>
        <p:txBody>
          <a:bodyPr wrap="none" lIns="0" tIns="0" rIns="0" bIns="0" rtlCol="0" anchor="t"/>
          <a:lstStyle/>
          <a:p>
            <a:pPr algn="ctr" indent="0" marL="0">
              <a:lnSpc>
                <a:spcPts val="2050"/>
              </a:lnSpc>
              <a:buNone/>
            </a:pPr>
            <a:r>
              <a:rPr lang="en-US" sz="2050" dirty="0">
                <a:solidFill>
                  <a:srgbClr val="DCD7E5"/>
                </a:solidFill>
                <a:latin typeface="Montserrat" pitchFamily="34" charset="0"/>
                <a:ea typeface="Montserrat" pitchFamily="34" charset="-122"/>
                <a:cs typeface="Montserrat" pitchFamily="34" charset="-120"/>
              </a:rPr>
              <a:t>4</a:t>
            </a:r>
            <a:endParaRPr lang="en-US" sz="2050" dirty="0"/>
          </a:p>
        </p:txBody>
      </p:sp>
      <p:sp>
        <p:nvSpPr>
          <p:cNvPr id="23" name="Text 20"/>
          <p:cNvSpPr/>
          <p:nvPr/>
        </p:nvSpPr>
        <p:spPr>
          <a:xfrm>
            <a:off x="1692235" y="5727502"/>
            <a:ext cx="2197894" cy="274677"/>
          </a:xfrm>
          <a:prstGeom prst="rect">
            <a:avLst/>
          </a:prstGeom>
          <a:noFill/>
          <a:ln/>
        </p:spPr>
        <p:txBody>
          <a:bodyPr wrap="none" lIns="0" tIns="0" rIns="0" bIns="0" rtlCol="0" anchor="t"/>
          <a:lstStyle/>
          <a:p>
            <a:pPr algn="l" indent="0" marL="0">
              <a:lnSpc>
                <a:spcPts val="2150"/>
              </a:lnSpc>
              <a:buNone/>
            </a:pPr>
            <a:r>
              <a:rPr lang="en-US" sz="1700" dirty="0">
                <a:solidFill>
                  <a:srgbClr val="DCD7E5"/>
                </a:solidFill>
                <a:latin typeface="Montserrat" pitchFamily="34" charset="0"/>
                <a:ea typeface="Montserrat" pitchFamily="34" charset="-122"/>
                <a:cs typeface="Montserrat" pitchFamily="34" charset="-120"/>
              </a:rPr>
              <a:t>Q3 2026</a:t>
            </a:r>
            <a:endParaRPr lang="en-US" sz="1700" dirty="0"/>
          </a:p>
        </p:txBody>
      </p:sp>
      <p:sp>
        <p:nvSpPr>
          <p:cNvPr id="24" name="Text 21"/>
          <p:cNvSpPr/>
          <p:nvPr/>
        </p:nvSpPr>
        <p:spPr>
          <a:xfrm>
            <a:off x="1692235" y="6107668"/>
            <a:ext cx="6836450" cy="281345"/>
          </a:xfrm>
          <a:prstGeom prst="rect">
            <a:avLst/>
          </a:prstGeom>
          <a:noFill/>
          <a:ln/>
        </p:spPr>
        <p:txBody>
          <a:bodyPr wrap="none" lIns="0" tIns="0" rIns="0" bIns="0" rtlCol="0" anchor="t"/>
          <a:lstStyle/>
          <a:p>
            <a:pPr algn="l" indent="0" marL="0">
              <a:lnSpc>
                <a:spcPts val="2200"/>
              </a:lnSpc>
              <a:buNone/>
            </a:pPr>
            <a:r>
              <a:rPr lang="en-US" sz="1350" dirty="0">
                <a:solidFill>
                  <a:srgbClr val="DCD7E5"/>
                </a:solidFill>
                <a:latin typeface="Heebo Light" pitchFamily="34" charset="0"/>
                <a:ea typeface="Heebo Light" pitchFamily="34" charset="-122"/>
                <a:cs typeface="Heebo Light" pitchFamily="34" charset="-120"/>
              </a:rPr>
              <a:t>Mass production and market launch.</a:t>
            </a:r>
            <a:endParaRPr lang="en-US" sz="1350" dirty="0"/>
          </a:p>
        </p:txBody>
      </p:sp>
      <p:sp>
        <p:nvSpPr>
          <p:cNvPr id="25" name="Text 22"/>
          <p:cNvSpPr/>
          <p:nvPr/>
        </p:nvSpPr>
        <p:spPr>
          <a:xfrm>
            <a:off x="615315" y="6762512"/>
            <a:ext cx="7913370" cy="844034"/>
          </a:xfrm>
          <a:prstGeom prst="rect">
            <a:avLst/>
          </a:prstGeom>
          <a:noFill/>
          <a:ln/>
        </p:spPr>
        <p:txBody>
          <a:bodyPr wrap="square" lIns="0" tIns="0" rIns="0" bIns="0" rtlCol="0" anchor="t"/>
          <a:lstStyle/>
          <a:p>
            <a:pPr algn="l" indent="0" marL="0">
              <a:lnSpc>
                <a:spcPts val="2200"/>
              </a:lnSpc>
              <a:buNone/>
            </a:pPr>
            <a:r>
              <a:rPr lang="en-US" sz="1350" dirty="0">
                <a:solidFill>
                  <a:srgbClr val="DCD7E5"/>
                </a:solidFill>
                <a:latin typeface="Heebo Light" pitchFamily="34" charset="0"/>
                <a:ea typeface="Heebo Light" pitchFamily="34" charset="-122"/>
                <a:cs typeface="Heebo Light" pitchFamily="34" charset="-120"/>
              </a:rPr>
              <a:t>Our development roadmap outlines the key phases and milestones for bringing our fingerprint vehicle starter to market. From prototype development and testing to mass production and market launch, we are committed to delivering a secure and convenient vehicle access solution.</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09731"/>
          </a:xfrm>
          <a:prstGeom prst="rect">
            <a:avLst/>
          </a:prstGeom>
        </p:spPr>
      </p:pic>
      <p:sp>
        <p:nvSpPr>
          <p:cNvPr id="3" name="Text 0"/>
          <p:cNvSpPr/>
          <p:nvPr/>
        </p:nvSpPr>
        <p:spPr>
          <a:xfrm>
            <a:off x="730687" y="3184446"/>
            <a:ext cx="5219581" cy="652462"/>
          </a:xfrm>
          <a:prstGeom prst="rect">
            <a:avLst/>
          </a:prstGeom>
          <a:noFill/>
          <a:ln/>
        </p:spPr>
        <p:txBody>
          <a:bodyPr wrap="none" lIns="0" tIns="0" rIns="0" bIns="0" rtlCol="0" anchor="t"/>
          <a:lstStyle/>
          <a:p>
            <a:pPr algn="l" indent="0" marL="0">
              <a:lnSpc>
                <a:spcPts val="5100"/>
              </a:lnSpc>
              <a:buNone/>
            </a:pPr>
            <a:r>
              <a:rPr lang="en-US" sz="4100" dirty="0">
                <a:solidFill>
                  <a:srgbClr val="F2F0F4"/>
                </a:solidFill>
                <a:latin typeface="Montserrat" pitchFamily="34" charset="0"/>
                <a:ea typeface="Montserrat" pitchFamily="34" charset="-122"/>
                <a:cs typeface="Montserrat" pitchFamily="34" charset="-120"/>
              </a:rPr>
              <a:t>Partner with Us</a:t>
            </a:r>
            <a:endParaRPr lang="en-US" sz="4100" dirty="0"/>
          </a:p>
        </p:txBody>
      </p:sp>
      <p:sp>
        <p:nvSpPr>
          <p:cNvPr id="4" name="Shape 1"/>
          <p:cNvSpPr/>
          <p:nvPr/>
        </p:nvSpPr>
        <p:spPr>
          <a:xfrm>
            <a:off x="730687" y="4776311"/>
            <a:ext cx="4180880" cy="208717"/>
          </a:xfrm>
          <a:prstGeom prst="roundRect">
            <a:avLst>
              <a:gd name="adj" fmla="val 42014"/>
            </a:avLst>
          </a:prstGeom>
          <a:solidFill>
            <a:srgbClr val="31136C"/>
          </a:solidFill>
          <a:ln w="7620">
            <a:solidFill>
              <a:srgbClr val="4A2C85"/>
            </a:solidFill>
            <a:prstDash val="solid"/>
          </a:ln>
        </p:spPr>
      </p:sp>
      <p:sp>
        <p:nvSpPr>
          <p:cNvPr id="5" name="Text 2"/>
          <p:cNvSpPr/>
          <p:nvPr/>
        </p:nvSpPr>
        <p:spPr>
          <a:xfrm>
            <a:off x="730687" y="5298162"/>
            <a:ext cx="2904530" cy="326231"/>
          </a:xfrm>
          <a:prstGeom prst="rect">
            <a:avLst/>
          </a:prstGeom>
          <a:noFill/>
          <a:ln/>
        </p:spPr>
        <p:txBody>
          <a:bodyPr wrap="none" lIns="0" tIns="0" rIns="0" bIns="0" rtlCol="0" anchor="t"/>
          <a:lstStyle/>
          <a:p>
            <a:pPr algn="l" indent="0" marL="0">
              <a:lnSpc>
                <a:spcPts val="2550"/>
              </a:lnSpc>
              <a:buNone/>
            </a:pPr>
            <a:r>
              <a:rPr lang="en-US" sz="2050" dirty="0">
                <a:solidFill>
                  <a:srgbClr val="DCD7E5"/>
                </a:solidFill>
                <a:latin typeface="Montserrat" pitchFamily="34" charset="0"/>
                <a:ea typeface="Montserrat" pitchFamily="34" charset="-122"/>
                <a:cs typeface="Montserrat" pitchFamily="34" charset="-120"/>
              </a:rPr>
              <a:t>Strategic Partnerships</a:t>
            </a:r>
            <a:endParaRPr lang="en-US" sz="2050" dirty="0"/>
          </a:p>
        </p:txBody>
      </p:sp>
      <p:sp>
        <p:nvSpPr>
          <p:cNvPr id="6" name="Text 3"/>
          <p:cNvSpPr/>
          <p:nvPr/>
        </p:nvSpPr>
        <p:spPr>
          <a:xfrm>
            <a:off x="730687" y="5749647"/>
            <a:ext cx="4180880" cy="1002268"/>
          </a:xfrm>
          <a:prstGeom prst="rect">
            <a:avLst/>
          </a:prstGeom>
          <a:noFill/>
          <a:ln/>
        </p:spPr>
        <p:txBody>
          <a:bodyPr wrap="square" lIns="0" tIns="0" rIns="0" bIns="0" rtlCol="0" anchor="t"/>
          <a:lstStyle/>
          <a:p>
            <a:pPr algn="l" indent="0" marL="0">
              <a:lnSpc>
                <a:spcPts val="2600"/>
              </a:lnSpc>
              <a:buNone/>
            </a:pPr>
            <a:r>
              <a:rPr lang="en-US" sz="1600" dirty="0">
                <a:solidFill>
                  <a:srgbClr val="DCD7E5"/>
                </a:solidFill>
                <a:latin typeface="Heebo Light" pitchFamily="34" charset="0"/>
                <a:ea typeface="Heebo Light" pitchFamily="34" charset="-122"/>
                <a:cs typeface="Heebo Light" pitchFamily="34" charset="-120"/>
              </a:rPr>
              <a:t>Seeking partnerships with automotive manufacturers to integrate our fingerprint starter system into new vehicles.</a:t>
            </a:r>
            <a:endParaRPr lang="en-US" sz="1600" dirty="0"/>
          </a:p>
        </p:txBody>
      </p:sp>
      <p:sp>
        <p:nvSpPr>
          <p:cNvPr id="7" name="Shape 4"/>
          <p:cNvSpPr/>
          <p:nvPr/>
        </p:nvSpPr>
        <p:spPr>
          <a:xfrm>
            <a:off x="5224701" y="4463177"/>
            <a:ext cx="4180880" cy="208717"/>
          </a:xfrm>
          <a:prstGeom prst="roundRect">
            <a:avLst>
              <a:gd name="adj" fmla="val 42014"/>
            </a:avLst>
          </a:prstGeom>
          <a:solidFill>
            <a:srgbClr val="31136C"/>
          </a:solidFill>
          <a:ln w="7620">
            <a:solidFill>
              <a:srgbClr val="4A2C85"/>
            </a:solidFill>
            <a:prstDash val="solid"/>
          </a:ln>
        </p:spPr>
      </p:sp>
      <p:sp>
        <p:nvSpPr>
          <p:cNvPr id="8" name="Text 5"/>
          <p:cNvSpPr/>
          <p:nvPr/>
        </p:nvSpPr>
        <p:spPr>
          <a:xfrm>
            <a:off x="5224701" y="4985028"/>
            <a:ext cx="3396734" cy="326231"/>
          </a:xfrm>
          <a:prstGeom prst="rect">
            <a:avLst/>
          </a:prstGeom>
          <a:noFill/>
          <a:ln/>
        </p:spPr>
        <p:txBody>
          <a:bodyPr wrap="none" lIns="0" tIns="0" rIns="0" bIns="0" rtlCol="0" anchor="t"/>
          <a:lstStyle/>
          <a:p>
            <a:pPr algn="l" indent="0" marL="0">
              <a:lnSpc>
                <a:spcPts val="2550"/>
              </a:lnSpc>
              <a:buNone/>
            </a:pPr>
            <a:r>
              <a:rPr lang="en-US" sz="2050" dirty="0">
                <a:solidFill>
                  <a:srgbClr val="DCD7E5"/>
                </a:solidFill>
                <a:latin typeface="Montserrat" pitchFamily="34" charset="0"/>
                <a:ea typeface="Montserrat" pitchFamily="34" charset="-122"/>
                <a:cs typeface="Montserrat" pitchFamily="34" charset="-120"/>
              </a:rPr>
              <a:t>Investment Opportunities</a:t>
            </a:r>
            <a:endParaRPr lang="en-US" sz="2050" dirty="0"/>
          </a:p>
        </p:txBody>
      </p:sp>
      <p:sp>
        <p:nvSpPr>
          <p:cNvPr id="9" name="Text 6"/>
          <p:cNvSpPr/>
          <p:nvPr/>
        </p:nvSpPr>
        <p:spPr>
          <a:xfrm>
            <a:off x="5224701" y="5436513"/>
            <a:ext cx="4180880" cy="1002268"/>
          </a:xfrm>
          <a:prstGeom prst="rect">
            <a:avLst/>
          </a:prstGeom>
          <a:noFill/>
          <a:ln/>
        </p:spPr>
        <p:txBody>
          <a:bodyPr wrap="square" lIns="0" tIns="0" rIns="0" bIns="0" rtlCol="0" anchor="t"/>
          <a:lstStyle/>
          <a:p>
            <a:pPr algn="l" indent="0" marL="0">
              <a:lnSpc>
                <a:spcPts val="2600"/>
              </a:lnSpc>
              <a:buNone/>
            </a:pPr>
            <a:r>
              <a:rPr lang="en-US" sz="1600" dirty="0">
                <a:solidFill>
                  <a:srgbClr val="DCD7E5"/>
                </a:solidFill>
                <a:latin typeface="Heebo Light" pitchFamily="34" charset="0"/>
                <a:ea typeface="Heebo Light" pitchFamily="34" charset="-122"/>
                <a:cs typeface="Heebo Light" pitchFamily="34" charset="-120"/>
              </a:rPr>
              <a:t>Investment opportunities available for scaling production and marketing efforts to meet growing demand.</a:t>
            </a:r>
            <a:endParaRPr lang="en-US" sz="1600" dirty="0"/>
          </a:p>
        </p:txBody>
      </p:sp>
      <p:sp>
        <p:nvSpPr>
          <p:cNvPr id="10" name="Shape 7"/>
          <p:cNvSpPr/>
          <p:nvPr/>
        </p:nvSpPr>
        <p:spPr>
          <a:xfrm>
            <a:off x="9718715" y="4150042"/>
            <a:ext cx="4180880" cy="208717"/>
          </a:xfrm>
          <a:prstGeom prst="roundRect">
            <a:avLst>
              <a:gd name="adj" fmla="val 42014"/>
            </a:avLst>
          </a:prstGeom>
          <a:solidFill>
            <a:srgbClr val="31136C"/>
          </a:solidFill>
          <a:ln w="7620">
            <a:solidFill>
              <a:srgbClr val="4A2C85"/>
            </a:solidFill>
            <a:prstDash val="solid"/>
          </a:ln>
        </p:spPr>
      </p:sp>
      <p:sp>
        <p:nvSpPr>
          <p:cNvPr id="11" name="Text 8"/>
          <p:cNvSpPr/>
          <p:nvPr/>
        </p:nvSpPr>
        <p:spPr>
          <a:xfrm>
            <a:off x="9718715" y="4671893"/>
            <a:ext cx="2609731" cy="326231"/>
          </a:xfrm>
          <a:prstGeom prst="rect">
            <a:avLst/>
          </a:prstGeom>
          <a:noFill/>
          <a:ln/>
        </p:spPr>
        <p:txBody>
          <a:bodyPr wrap="none" lIns="0" tIns="0" rIns="0" bIns="0" rtlCol="0" anchor="t"/>
          <a:lstStyle/>
          <a:p>
            <a:pPr algn="l" indent="0" marL="0">
              <a:lnSpc>
                <a:spcPts val="2550"/>
              </a:lnSpc>
              <a:buNone/>
            </a:pPr>
            <a:r>
              <a:rPr lang="en-US" sz="2050" dirty="0">
                <a:solidFill>
                  <a:srgbClr val="DCD7E5"/>
                </a:solidFill>
                <a:latin typeface="Montserrat" pitchFamily="34" charset="0"/>
                <a:ea typeface="Montserrat" pitchFamily="34" charset="-122"/>
                <a:cs typeface="Montserrat" pitchFamily="34" charset="-120"/>
              </a:rPr>
              <a:t>Secure the Future</a:t>
            </a:r>
            <a:endParaRPr lang="en-US" sz="2050" dirty="0"/>
          </a:p>
        </p:txBody>
      </p:sp>
      <p:sp>
        <p:nvSpPr>
          <p:cNvPr id="12" name="Text 9"/>
          <p:cNvSpPr/>
          <p:nvPr/>
        </p:nvSpPr>
        <p:spPr>
          <a:xfrm>
            <a:off x="9718715" y="5123378"/>
            <a:ext cx="4180880" cy="1002268"/>
          </a:xfrm>
          <a:prstGeom prst="rect">
            <a:avLst/>
          </a:prstGeom>
          <a:noFill/>
          <a:ln/>
        </p:spPr>
        <p:txBody>
          <a:bodyPr wrap="square" lIns="0" tIns="0" rIns="0" bIns="0" rtlCol="0" anchor="t"/>
          <a:lstStyle/>
          <a:p>
            <a:pPr algn="l" indent="0" marL="0">
              <a:lnSpc>
                <a:spcPts val="2600"/>
              </a:lnSpc>
              <a:buNone/>
            </a:pPr>
            <a:r>
              <a:rPr lang="en-US" sz="1600" dirty="0">
                <a:solidFill>
                  <a:srgbClr val="DCD7E5"/>
                </a:solidFill>
                <a:latin typeface="Heebo Light" pitchFamily="34" charset="0"/>
                <a:ea typeface="Heebo Light" pitchFamily="34" charset="-122"/>
                <a:cs typeface="Heebo Light" pitchFamily="34" charset="-120"/>
              </a:rPr>
              <a:t>Secure the future of vehicle access with our fingerprint starter system, offering enhanced security and convenience.</a:t>
            </a:r>
            <a:endParaRPr lang="en-US" sz="1600" dirty="0"/>
          </a:p>
        </p:txBody>
      </p:sp>
      <p:sp>
        <p:nvSpPr>
          <p:cNvPr id="13" name="Text 10"/>
          <p:cNvSpPr/>
          <p:nvPr/>
        </p:nvSpPr>
        <p:spPr>
          <a:xfrm>
            <a:off x="730687" y="6986707"/>
            <a:ext cx="13169027" cy="668179"/>
          </a:xfrm>
          <a:prstGeom prst="rect">
            <a:avLst/>
          </a:prstGeom>
          <a:noFill/>
          <a:ln/>
        </p:spPr>
        <p:txBody>
          <a:bodyPr wrap="square" lIns="0" tIns="0" rIns="0" bIns="0" rtlCol="0" anchor="t"/>
          <a:lstStyle/>
          <a:p>
            <a:pPr algn="l" indent="0" marL="0">
              <a:lnSpc>
                <a:spcPts val="2600"/>
              </a:lnSpc>
              <a:buNone/>
            </a:pPr>
            <a:r>
              <a:rPr lang="en-US" sz="1600" dirty="0">
                <a:solidFill>
                  <a:srgbClr val="DCD7E5"/>
                </a:solidFill>
                <a:latin typeface="Heebo Light" pitchFamily="34" charset="0"/>
                <a:ea typeface="Heebo Light" pitchFamily="34" charset="-122"/>
                <a:cs typeface="Heebo Light" pitchFamily="34" charset="-120"/>
              </a:rPr>
              <a:t>Contact us for demonstrations and further discussions on how we can collaborate to revolutionize vehicle access. Join us in shaping the future of automotive security.</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2025-04-17T17:30:57Z</dcterms:created>
  <dcterms:modified xsi:type="dcterms:W3CDTF">2025-04-17T17:30:57Z</dcterms:modified>
</cp:coreProperties>
</file>